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2" r:id="rId15"/>
    <p:sldId id="273" r:id="rId16"/>
    <p:sldId id="270" r:id="rId17"/>
    <p:sldId id="271" r:id="rId18"/>
    <p:sldId id="275" r:id="rId19"/>
    <p:sldId id="276" r:id="rId20"/>
    <p:sldId id="277" r:id="rId21"/>
    <p:sldId id="278" r:id="rId22"/>
    <p:sldId id="279" r:id="rId23"/>
    <p:sldId id="286" r:id="rId24"/>
    <p:sldId id="285" r:id="rId25"/>
    <p:sldId id="384" r:id="rId26"/>
    <p:sldId id="283" r:id="rId27"/>
    <p:sldId id="280" r:id="rId28"/>
    <p:sldId id="281" r:id="rId29"/>
    <p:sldId id="293" r:id="rId30"/>
    <p:sldId id="282" r:id="rId31"/>
    <p:sldId id="288" r:id="rId32"/>
    <p:sldId id="290" r:id="rId33"/>
    <p:sldId id="292" r:id="rId34"/>
    <p:sldId id="303" r:id="rId35"/>
    <p:sldId id="304" r:id="rId36"/>
    <p:sldId id="391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88" r:id="rId47"/>
    <p:sldId id="386" r:id="rId48"/>
    <p:sldId id="305" r:id="rId49"/>
    <p:sldId id="306" r:id="rId50"/>
    <p:sldId id="307" r:id="rId51"/>
    <p:sldId id="308" r:id="rId52"/>
    <p:sldId id="309" r:id="rId53"/>
    <p:sldId id="372" r:id="rId54"/>
    <p:sldId id="373" r:id="rId55"/>
    <p:sldId id="382" r:id="rId56"/>
    <p:sldId id="380" r:id="rId57"/>
    <p:sldId id="374" r:id="rId58"/>
    <p:sldId id="375" r:id="rId59"/>
    <p:sldId id="376" r:id="rId60"/>
    <p:sldId id="379" r:id="rId61"/>
    <p:sldId id="390" r:id="rId62"/>
    <p:sldId id="32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2479"/>
  </p:normalViewPr>
  <p:slideViewPr>
    <p:cSldViewPr snapToGrid="0" snapToObjects="1">
      <p:cViewPr varScale="1">
        <p:scale>
          <a:sx n="127" d="100"/>
          <a:sy n="127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95E8D5-34B9-48AC-A80B-1B58A7711E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583D98-1277-499B-975A-FF3CA84ACB79}">
      <dgm:prSet/>
      <dgm:spPr/>
      <dgm:t>
        <a:bodyPr/>
        <a:lstStyle/>
        <a:p>
          <a:r>
            <a:rPr lang="en-GB"/>
            <a:t>Relational algebra and relational calculus are formal languages associated with the relational model.</a:t>
          </a:r>
          <a:endParaRPr lang="en-US"/>
        </a:p>
      </dgm:t>
    </dgm:pt>
    <dgm:pt modelId="{80E81D42-7F9A-4E64-9AA0-887BF0B52900}" type="parTrans" cxnId="{66E018B2-E277-42CE-9CD0-8F4A608ED764}">
      <dgm:prSet/>
      <dgm:spPr/>
      <dgm:t>
        <a:bodyPr/>
        <a:lstStyle/>
        <a:p>
          <a:endParaRPr lang="en-US"/>
        </a:p>
      </dgm:t>
    </dgm:pt>
    <dgm:pt modelId="{6E10F4AC-4E08-4794-82A4-ACFBEC49914E}" type="sibTrans" cxnId="{66E018B2-E277-42CE-9CD0-8F4A608ED764}">
      <dgm:prSet/>
      <dgm:spPr/>
      <dgm:t>
        <a:bodyPr/>
        <a:lstStyle/>
        <a:p>
          <a:endParaRPr lang="en-US"/>
        </a:p>
      </dgm:t>
    </dgm:pt>
    <dgm:pt modelId="{C30EF903-5E2D-46F3-8D05-2FFC6F633096}">
      <dgm:prSet/>
      <dgm:spPr/>
      <dgm:t>
        <a:bodyPr/>
        <a:lstStyle/>
        <a:p>
          <a:r>
            <a:rPr lang="en-GB"/>
            <a:t>Informally, relational algebra is a (high-level) procedural language and relational calculus a non-procedural language.</a:t>
          </a:r>
          <a:endParaRPr lang="en-US"/>
        </a:p>
      </dgm:t>
    </dgm:pt>
    <dgm:pt modelId="{0C4C5BD8-95F7-40E1-AC4B-8B3C91263CD6}" type="parTrans" cxnId="{096A0BA9-1C4D-47DC-A4B3-C93F0F6F7873}">
      <dgm:prSet/>
      <dgm:spPr/>
      <dgm:t>
        <a:bodyPr/>
        <a:lstStyle/>
        <a:p>
          <a:endParaRPr lang="en-US"/>
        </a:p>
      </dgm:t>
    </dgm:pt>
    <dgm:pt modelId="{44191B30-0FFD-4906-A3F9-F8BF95F7D5B8}" type="sibTrans" cxnId="{096A0BA9-1C4D-47DC-A4B3-C93F0F6F7873}">
      <dgm:prSet/>
      <dgm:spPr/>
      <dgm:t>
        <a:bodyPr/>
        <a:lstStyle/>
        <a:p>
          <a:endParaRPr lang="en-US"/>
        </a:p>
      </dgm:t>
    </dgm:pt>
    <dgm:pt modelId="{266F80A1-595A-43BB-9F62-0748F5077AC2}">
      <dgm:prSet/>
      <dgm:spPr/>
      <dgm:t>
        <a:bodyPr/>
        <a:lstStyle/>
        <a:p>
          <a:r>
            <a:rPr lang="en-GB"/>
            <a:t>However, formally both are equivalent to one another.</a:t>
          </a:r>
          <a:endParaRPr lang="en-US"/>
        </a:p>
      </dgm:t>
    </dgm:pt>
    <dgm:pt modelId="{27A93E64-0A7B-444C-B5FF-4187890A4A9D}" type="parTrans" cxnId="{3524F350-44A4-4C78-BC61-EF8A9371BFB3}">
      <dgm:prSet/>
      <dgm:spPr/>
      <dgm:t>
        <a:bodyPr/>
        <a:lstStyle/>
        <a:p>
          <a:endParaRPr lang="en-US"/>
        </a:p>
      </dgm:t>
    </dgm:pt>
    <dgm:pt modelId="{CF206563-3AA9-46DC-ACFD-C57FABF42392}" type="sibTrans" cxnId="{3524F350-44A4-4C78-BC61-EF8A9371BFB3}">
      <dgm:prSet/>
      <dgm:spPr/>
      <dgm:t>
        <a:bodyPr/>
        <a:lstStyle/>
        <a:p>
          <a:endParaRPr lang="en-US"/>
        </a:p>
      </dgm:t>
    </dgm:pt>
    <dgm:pt modelId="{4E69EF52-112A-4F00-BBD5-57D4A32AA2CC}">
      <dgm:prSet/>
      <dgm:spPr/>
      <dgm:t>
        <a:bodyPr/>
        <a:lstStyle/>
        <a:p>
          <a:r>
            <a:rPr lang="en-GB"/>
            <a:t>A language that produces a relation that can be derived using relational calculus is </a:t>
          </a:r>
          <a:r>
            <a:rPr lang="en-GB" u="sng"/>
            <a:t>relationally complete</a:t>
          </a:r>
          <a:r>
            <a:rPr lang="en-GB"/>
            <a:t>.</a:t>
          </a:r>
          <a:endParaRPr lang="en-US"/>
        </a:p>
      </dgm:t>
    </dgm:pt>
    <dgm:pt modelId="{AA0B3E7C-3D56-4609-857C-9387DB96E16F}" type="parTrans" cxnId="{E4A7CE47-513B-4FBC-874D-6E31D946E9B7}">
      <dgm:prSet/>
      <dgm:spPr/>
      <dgm:t>
        <a:bodyPr/>
        <a:lstStyle/>
        <a:p>
          <a:endParaRPr lang="en-US"/>
        </a:p>
      </dgm:t>
    </dgm:pt>
    <dgm:pt modelId="{0F81D99A-4867-454F-8036-AE696A5C7A77}" type="sibTrans" cxnId="{E4A7CE47-513B-4FBC-874D-6E31D946E9B7}">
      <dgm:prSet/>
      <dgm:spPr/>
      <dgm:t>
        <a:bodyPr/>
        <a:lstStyle/>
        <a:p>
          <a:endParaRPr lang="en-US"/>
        </a:p>
      </dgm:t>
    </dgm:pt>
    <dgm:pt modelId="{22137FEF-BA16-400F-8DF6-73CAC99C6C8D}" type="pres">
      <dgm:prSet presAssocID="{5495E8D5-34B9-48AC-A80B-1B58A7711E17}" presName="root" presStyleCnt="0">
        <dgm:presLayoutVars>
          <dgm:dir/>
          <dgm:resizeHandles val="exact"/>
        </dgm:presLayoutVars>
      </dgm:prSet>
      <dgm:spPr/>
    </dgm:pt>
    <dgm:pt modelId="{72560C2D-7564-4008-A674-C143C53EAB59}" type="pres">
      <dgm:prSet presAssocID="{65583D98-1277-499B-975A-FF3CA84ACB79}" presName="compNode" presStyleCnt="0"/>
      <dgm:spPr/>
    </dgm:pt>
    <dgm:pt modelId="{C5A23C65-1703-4758-87D4-FACE9CE124AD}" type="pres">
      <dgm:prSet presAssocID="{65583D98-1277-499B-975A-FF3CA84ACB79}" presName="bgRect" presStyleLbl="bgShp" presStyleIdx="0" presStyleCnt="4"/>
      <dgm:spPr/>
    </dgm:pt>
    <dgm:pt modelId="{D6A8E157-5DFB-44A4-A642-BF22BBFF2D30}" type="pres">
      <dgm:prSet presAssocID="{65583D98-1277-499B-975A-FF3CA84ACB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01A0B30-C06C-4AA6-A687-12F68A869060}" type="pres">
      <dgm:prSet presAssocID="{65583D98-1277-499B-975A-FF3CA84ACB79}" presName="spaceRect" presStyleCnt="0"/>
      <dgm:spPr/>
    </dgm:pt>
    <dgm:pt modelId="{00941A00-3F09-4687-8C48-2E4DFCE801D0}" type="pres">
      <dgm:prSet presAssocID="{65583D98-1277-499B-975A-FF3CA84ACB79}" presName="parTx" presStyleLbl="revTx" presStyleIdx="0" presStyleCnt="4">
        <dgm:presLayoutVars>
          <dgm:chMax val="0"/>
          <dgm:chPref val="0"/>
        </dgm:presLayoutVars>
      </dgm:prSet>
      <dgm:spPr/>
    </dgm:pt>
    <dgm:pt modelId="{CFC2BB2B-FEB1-4FD5-8332-C235370FA989}" type="pres">
      <dgm:prSet presAssocID="{6E10F4AC-4E08-4794-82A4-ACFBEC49914E}" presName="sibTrans" presStyleCnt="0"/>
      <dgm:spPr/>
    </dgm:pt>
    <dgm:pt modelId="{6B632820-0EA0-4F0F-A739-93FF8CD9BEC1}" type="pres">
      <dgm:prSet presAssocID="{C30EF903-5E2D-46F3-8D05-2FFC6F633096}" presName="compNode" presStyleCnt="0"/>
      <dgm:spPr/>
    </dgm:pt>
    <dgm:pt modelId="{0FA5F6D7-4478-43C3-98F5-3B71FC2F4E07}" type="pres">
      <dgm:prSet presAssocID="{C30EF903-5E2D-46F3-8D05-2FFC6F633096}" presName="bgRect" presStyleLbl="bgShp" presStyleIdx="1" presStyleCnt="4"/>
      <dgm:spPr/>
    </dgm:pt>
    <dgm:pt modelId="{DE105D96-F283-4768-B36B-A2E787C48E78}" type="pres">
      <dgm:prSet presAssocID="{C30EF903-5E2D-46F3-8D05-2FFC6F63309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B73FA772-1A34-4C43-B766-0B106D4FC221}" type="pres">
      <dgm:prSet presAssocID="{C30EF903-5E2D-46F3-8D05-2FFC6F633096}" presName="spaceRect" presStyleCnt="0"/>
      <dgm:spPr/>
    </dgm:pt>
    <dgm:pt modelId="{86552152-B732-4196-A4B8-AF4E0E5BBB51}" type="pres">
      <dgm:prSet presAssocID="{C30EF903-5E2D-46F3-8D05-2FFC6F633096}" presName="parTx" presStyleLbl="revTx" presStyleIdx="1" presStyleCnt="4">
        <dgm:presLayoutVars>
          <dgm:chMax val="0"/>
          <dgm:chPref val="0"/>
        </dgm:presLayoutVars>
      </dgm:prSet>
      <dgm:spPr/>
    </dgm:pt>
    <dgm:pt modelId="{4BE6ECE9-5E0F-499F-AA39-99361E1EDFCB}" type="pres">
      <dgm:prSet presAssocID="{44191B30-0FFD-4906-A3F9-F8BF95F7D5B8}" presName="sibTrans" presStyleCnt="0"/>
      <dgm:spPr/>
    </dgm:pt>
    <dgm:pt modelId="{2D47B2CF-D5B7-411F-BDB8-3B6173A4EDFF}" type="pres">
      <dgm:prSet presAssocID="{266F80A1-595A-43BB-9F62-0748F5077AC2}" presName="compNode" presStyleCnt="0"/>
      <dgm:spPr/>
    </dgm:pt>
    <dgm:pt modelId="{D2F2DB74-DE3D-4A16-AA0D-51DB9CF2753B}" type="pres">
      <dgm:prSet presAssocID="{266F80A1-595A-43BB-9F62-0748F5077AC2}" presName="bgRect" presStyleLbl="bgShp" presStyleIdx="2" presStyleCnt="4"/>
      <dgm:spPr/>
    </dgm:pt>
    <dgm:pt modelId="{DE5E32C4-5FBE-4AAE-A0F6-37A25DB8819B}" type="pres">
      <dgm:prSet presAssocID="{266F80A1-595A-43BB-9F62-0748F5077A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9FEED462-8B9D-46B9-83FB-269E3A9F3B44}" type="pres">
      <dgm:prSet presAssocID="{266F80A1-595A-43BB-9F62-0748F5077AC2}" presName="spaceRect" presStyleCnt="0"/>
      <dgm:spPr/>
    </dgm:pt>
    <dgm:pt modelId="{AB1C0F9D-605D-4A5D-B927-BAAC49224DC3}" type="pres">
      <dgm:prSet presAssocID="{266F80A1-595A-43BB-9F62-0748F5077AC2}" presName="parTx" presStyleLbl="revTx" presStyleIdx="2" presStyleCnt="4">
        <dgm:presLayoutVars>
          <dgm:chMax val="0"/>
          <dgm:chPref val="0"/>
        </dgm:presLayoutVars>
      </dgm:prSet>
      <dgm:spPr/>
    </dgm:pt>
    <dgm:pt modelId="{6FE04B87-87AE-4FCB-BE98-A807D4BB6E2C}" type="pres">
      <dgm:prSet presAssocID="{CF206563-3AA9-46DC-ACFD-C57FABF42392}" presName="sibTrans" presStyleCnt="0"/>
      <dgm:spPr/>
    </dgm:pt>
    <dgm:pt modelId="{2A19131C-FA1B-44C8-B30D-1E05ED6BCD32}" type="pres">
      <dgm:prSet presAssocID="{4E69EF52-112A-4F00-BBD5-57D4A32AA2CC}" presName="compNode" presStyleCnt="0"/>
      <dgm:spPr/>
    </dgm:pt>
    <dgm:pt modelId="{79183220-94F5-4419-A041-D2F2C34D5C36}" type="pres">
      <dgm:prSet presAssocID="{4E69EF52-112A-4F00-BBD5-57D4A32AA2CC}" presName="bgRect" presStyleLbl="bgShp" presStyleIdx="3" presStyleCnt="4"/>
      <dgm:spPr/>
    </dgm:pt>
    <dgm:pt modelId="{BD8ABCF4-BC29-4328-99B0-88D0BDFEBE34}" type="pres">
      <dgm:prSet presAssocID="{4E69EF52-112A-4F00-BBD5-57D4A32AA2C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1537D44-B022-46E9-B102-8B4F22C79A2D}" type="pres">
      <dgm:prSet presAssocID="{4E69EF52-112A-4F00-BBD5-57D4A32AA2CC}" presName="spaceRect" presStyleCnt="0"/>
      <dgm:spPr/>
    </dgm:pt>
    <dgm:pt modelId="{423B8D83-7939-4B21-ACBE-62BE6A16405B}" type="pres">
      <dgm:prSet presAssocID="{4E69EF52-112A-4F00-BBD5-57D4A32AA2C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940A73E-10E5-4466-A86C-481769F598DC}" type="presOf" srcId="{266F80A1-595A-43BB-9F62-0748F5077AC2}" destId="{AB1C0F9D-605D-4A5D-B927-BAAC49224DC3}" srcOrd="0" destOrd="0" presId="urn:microsoft.com/office/officeart/2018/2/layout/IconVerticalSolidList"/>
    <dgm:cxn modelId="{E4A7CE47-513B-4FBC-874D-6E31D946E9B7}" srcId="{5495E8D5-34B9-48AC-A80B-1B58A7711E17}" destId="{4E69EF52-112A-4F00-BBD5-57D4A32AA2CC}" srcOrd="3" destOrd="0" parTransId="{AA0B3E7C-3D56-4609-857C-9387DB96E16F}" sibTransId="{0F81D99A-4867-454F-8036-AE696A5C7A77}"/>
    <dgm:cxn modelId="{3524F350-44A4-4C78-BC61-EF8A9371BFB3}" srcId="{5495E8D5-34B9-48AC-A80B-1B58A7711E17}" destId="{266F80A1-595A-43BB-9F62-0748F5077AC2}" srcOrd="2" destOrd="0" parTransId="{27A93E64-0A7B-444C-B5FF-4187890A4A9D}" sibTransId="{CF206563-3AA9-46DC-ACFD-C57FABF42392}"/>
    <dgm:cxn modelId="{B7243586-3A49-4109-B7BA-529EDA861AD7}" type="presOf" srcId="{C30EF903-5E2D-46F3-8D05-2FFC6F633096}" destId="{86552152-B732-4196-A4B8-AF4E0E5BBB51}" srcOrd="0" destOrd="0" presId="urn:microsoft.com/office/officeart/2018/2/layout/IconVerticalSolidList"/>
    <dgm:cxn modelId="{096A0BA9-1C4D-47DC-A4B3-C93F0F6F7873}" srcId="{5495E8D5-34B9-48AC-A80B-1B58A7711E17}" destId="{C30EF903-5E2D-46F3-8D05-2FFC6F633096}" srcOrd="1" destOrd="0" parTransId="{0C4C5BD8-95F7-40E1-AC4B-8B3C91263CD6}" sibTransId="{44191B30-0FFD-4906-A3F9-F8BF95F7D5B8}"/>
    <dgm:cxn modelId="{66E018B2-E277-42CE-9CD0-8F4A608ED764}" srcId="{5495E8D5-34B9-48AC-A80B-1B58A7711E17}" destId="{65583D98-1277-499B-975A-FF3CA84ACB79}" srcOrd="0" destOrd="0" parTransId="{80E81D42-7F9A-4E64-9AA0-887BF0B52900}" sibTransId="{6E10F4AC-4E08-4794-82A4-ACFBEC49914E}"/>
    <dgm:cxn modelId="{4445AFB9-1761-431B-BADE-5BCD91C6831E}" type="presOf" srcId="{65583D98-1277-499B-975A-FF3CA84ACB79}" destId="{00941A00-3F09-4687-8C48-2E4DFCE801D0}" srcOrd="0" destOrd="0" presId="urn:microsoft.com/office/officeart/2018/2/layout/IconVerticalSolidList"/>
    <dgm:cxn modelId="{972FC5B9-96AE-49EE-9EDD-19A5CD160ABD}" type="presOf" srcId="{5495E8D5-34B9-48AC-A80B-1B58A7711E17}" destId="{22137FEF-BA16-400F-8DF6-73CAC99C6C8D}" srcOrd="0" destOrd="0" presId="urn:microsoft.com/office/officeart/2018/2/layout/IconVerticalSolidList"/>
    <dgm:cxn modelId="{0EE0EADA-F5F4-41AF-A858-38265D96CA67}" type="presOf" srcId="{4E69EF52-112A-4F00-BBD5-57D4A32AA2CC}" destId="{423B8D83-7939-4B21-ACBE-62BE6A16405B}" srcOrd="0" destOrd="0" presId="urn:microsoft.com/office/officeart/2018/2/layout/IconVerticalSolidList"/>
    <dgm:cxn modelId="{DF7B7AC6-31D9-4A86-B316-51BACDCDD2B2}" type="presParOf" srcId="{22137FEF-BA16-400F-8DF6-73CAC99C6C8D}" destId="{72560C2D-7564-4008-A674-C143C53EAB59}" srcOrd="0" destOrd="0" presId="urn:microsoft.com/office/officeart/2018/2/layout/IconVerticalSolidList"/>
    <dgm:cxn modelId="{D78ED2FC-8CF1-46DB-8671-912C3BB2A84C}" type="presParOf" srcId="{72560C2D-7564-4008-A674-C143C53EAB59}" destId="{C5A23C65-1703-4758-87D4-FACE9CE124AD}" srcOrd="0" destOrd="0" presId="urn:microsoft.com/office/officeart/2018/2/layout/IconVerticalSolidList"/>
    <dgm:cxn modelId="{F9566698-7CA0-42AA-8B84-30B3CA9DFF83}" type="presParOf" srcId="{72560C2D-7564-4008-A674-C143C53EAB59}" destId="{D6A8E157-5DFB-44A4-A642-BF22BBFF2D30}" srcOrd="1" destOrd="0" presId="urn:microsoft.com/office/officeart/2018/2/layout/IconVerticalSolidList"/>
    <dgm:cxn modelId="{2CF042E7-1EC8-42B2-8204-3AEE94DF94D4}" type="presParOf" srcId="{72560C2D-7564-4008-A674-C143C53EAB59}" destId="{E01A0B30-C06C-4AA6-A687-12F68A869060}" srcOrd="2" destOrd="0" presId="urn:microsoft.com/office/officeart/2018/2/layout/IconVerticalSolidList"/>
    <dgm:cxn modelId="{73926E61-1E90-4CB4-9CD2-E8F9A66F727C}" type="presParOf" srcId="{72560C2D-7564-4008-A674-C143C53EAB59}" destId="{00941A00-3F09-4687-8C48-2E4DFCE801D0}" srcOrd="3" destOrd="0" presId="urn:microsoft.com/office/officeart/2018/2/layout/IconVerticalSolidList"/>
    <dgm:cxn modelId="{E46BE1CF-A95C-4AD5-B7C7-2A2F0728B468}" type="presParOf" srcId="{22137FEF-BA16-400F-8DF6-73CAC99C6C8D}" destId="{CFC2BB2B-FEB1-4FD5-8332-C235370FA989}" srcOrd="1" destOrd="0" presId="urn:microsoft.com/office/officeart/2018/2/layout/IconVerticalSolidList"/>
    <dgm:cxn modelId="{5F10DC76-6EFA-45CB-9C77-692D5918429E}" type="presParOf" srcId="{22137FEF-BA16-400F-8DF6-73CAC99C6C8D}" destId="{6B632820-0EA0-4F0F-A739-93FF8CD9BEC1}" srcOrd="2" destOrd="0" presId="urn:microsoft.com/office/officeart/2018/2/layout/IconVerticalSolidList"/>
    <dgm:cxn modelId="{EB1E53C7-B04F-4477-AFFE-19EE30D528FE}" type="presParOf" srcId="{6B632820-0EA0-4F0F-A739-93FF8CD9BEC1}" destId="{0FA5F6D7-4478-43C3-98F5-3B71FC2F4E07}" srcOrd="0" destOrd="0" presId="urn:microsoft.com/office/officeart/2018/2/layout/IconVerticalSolidList"/>
    <dgm:cxn modelId="{AEB18E8B-5F43-4589-B7CC-48E628B3BED9}" type="presParOf" srcId="{6B632820-0EA0-4F0F-A739-93FF8CD9BEC1}" destId="{DE105D96-F283-4768-B36B-A2E787C48E78}" srcOrd="1" destOrd="0" presId="urn:microsoft.com/office/officeart/2018/2/layout/IconVerticalSolidList"/>
    <dgm:cxn modelId="{DF85BADE-5ECB-454B-A4FD-8893F936F84E}" type="presParOf" srcId="{6B632820-0EA0-4F0F-A739-93FF8CD9BEC1}" destId="{B73FA772-1A34-4C43-B766-0B106D4FC221}" srcOrd="2" destOrd="0" presId="urn:microsoft.com/office/officeart/2018/2/layout/IconVerticalSolidList"/>
    <dgm:cxn modelId="{EA09DEF9-9621-4D97-BA66-B4D54A79899D}" type="presParOf" srcId="{6B632820-0EA0-4F0F-A739-93FF8CD9BEC1}" destId="{86552152-B732-4196-A4B8-AF4E0E5BBB51}" srcOrd="3" destOrd="0" presId="urn:microsoft.com/office/officeart/2018/2/layout/IconVerticalSolidList"/>
    <dgm:cxn modelId="{601DA728-3A27-4A5A-9224-74517450402F}" type="presParOf" srcId="{22137FEF-BA16-400F-8DF6-73CAC99C6C8D}" destId="{4BE6ECE9-5E0F-499F-AA39-99361E1EDFCB}" srcOrd="3" destOrd="0" presId="urn:microsoft.com/office/officeart/2018/2/layout/IconVerticalSolidList"/>
    <dgm:cxn modelId="{7C9BE324-EEBB-4E8E-BE50-0CEA80E7FFBD}" type="presParOf" srcId="{22137FEF-BA16-400F-8DF6-73CAC99C6C8D}" destId="{2D47B2CF-D5B7-411F-BDB8-3B6173A4EDFF}" srcOrd="4" destOrd="0" presId="urn:microsoft.com/office/officeart/2018/2/layout/IconVerticalSolidList"/>
    <dgm:cxn modelId="{0200E3CA-2317-4912-9A40-2B33C33ABA1B}" type="presParOf" srcId="{2D47B2CF-D5B7-411F-BDB8-3B6173A4EDFF}" destId="{D2F2DB74-DE3D-4A16-AA0D-51DB9CF2753B}" srcOrd="0" destOrd="0" presId="urn:microsoft.com/office/officeart/2018/2/layout/IconVerticalSolidList"/>
    <dgm:cxn modelId="{B3185EEF-D7D6-469D-A328-B719E9C7750F}" type="presParOf" srcId="{2D47B2CF-D5B7-411F-BDB8-3B6173A4EDFF}" destId="{DE5E32C4-5FBE-4AAE-A0F6-37A25DB8819B}" srcOrd="1" destOrd="0" presId="urn:microsoft.com/office/officeart/2018/2/layout/IconVerticalSolidList"/>
    <dgm:cxn modelId="{7E9137B2-2B0A-4469-9BBE-FCE5D04C92DD}" type="presParOf" srcId="{2D47B2CF-D5B7-411F-BDB8-3B6173A4EDFF}" destId="{9FEED462-8B9D-46B9-83FB-269E3A9F3B44}" srcOrd="2" destOrd="0" presId="urn:microsoft.com/office/officeart/2018/2/layout/IconVerticalSolidList"/>
    <dgm:cxn modelId="{DC40221D-BE89-487A-8EF4-BFC255CBB44A}" type="presParOf" srcId="{2D47B2CF-D5B7-411F-BDB8-3B6173A4EDFF}" destId="{AB1C0F9D-605D-4A5D-B927-BAAC49224DC3}" srcOrd="3" destOrd="0" presId="urn:microsoft.com/office/officeart/2018/2/layout/IconVerticalSolidList"/>
    <dgm:cxn modelId="{952DAAB6-4C0E-44F7-B874-549607E24615}" type="presParOf" srcId="{22137FEF-BA16-400F-8DF6-73CAC99C6C8D}" destId="{6FE04B87-87AE-4FCB-BE98-A807D4BB6E2C}" srcOrd="5" destOrd="0" presId="urn:microsoft.com/office/officeart/2018/2/layout/IconVerticalSolidList"/>
    <dgm:cxn modelId="{4BBECD83-D6B5-4C2F-9231-A43AA7DFA7B2}" type="presParOf" srcId="{22137FEF-BA16-400F-8DF6-73CAC99C6C8D}" destId="{2A19131C-FA1B-44C8-B30D-1E05ED6BCD32}" srcOrd="6" destOrd="0" presId="urn:microsoft.com/office/officeart/2018/2/layout/IconVerticalSolidList"/>
    <dgm:cxn modelId="{5D0E2DAF-8FC5-4A59-8414-663BB9F68A89}" type="presParOf" srcId="{2A19131C-FA1B-44C8-B30D-1E05ED6BCD32}" destId="{79183220-94F5-4419-A041-D2F2C34D5C36}" srcOrd="0" destOrd="0" presId="urn:microsoft.com/office/officeart/2018/2/layout/IconVerticalSolidList"/>
    <dgm:cxn modelId="{F71925AD-5181-4C09-A1E9-45620C77F066}" type="presParOf" srcId="{2A19131C-FA1B-44C8-B30D-1E05ED6BCD32}" destId="{BD8ABCF4-BC29-4328-99B0-88D0BDFEBE34}" srcOrd="1" destOrd="0" presId="urn:microsoft.com/office/officeart/2018/2/layout/IconVerticalSolidList"/>
    <dgm:cxn modelId="{3C1CC8D6-7725-42ED-90FB-CA654656AF93}" type="presParOf" srcId="{2A19131C-FA1B-44C8-B30D-1E05ED6BCD32}" destId="{91537D44-B022-46E9-B102-8B4F22C79A2D}" srcOrd="2" destOrd="0" presId="urn:microsoft.com/office/officeart/2018/2/layout/IconVerticalSolidList"/>
    <dgm:cxn modelId="{16CD8895-B65A-4CAA-A349-0E3FCBBD6697}" type="presParOf" srcId="{2A19131C-FA1B-44C8-B30D-1E05ED6BCD32}" destId="{423B8D83-7939-4B21-ACBE-62BE6A1640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506EF5-DE86-4605-83C4-F64FEA54E83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11F64B-26AF-4338-9FC0-A93ACD617D71}">
      <dgm:prSet/>
      <dgm:spPr/>
      <dgm:t>
        <a:bodyPr/>
        <a:lstStyle/>
        <a:p>
          <a:r>
            <a:rPr lang="en-GB"/>
            <a:t>Relational algebra operations work on one or more relations to define another relation without changing the original relations.</a:t>
          </a:r>
          <a:endParaRPr lang="en-US"/>
        </a:p>
      </dgm:t>
    </dgm:pt>
    <dgm:pt modelId="{D54CDEBC-1922-4CC0-89C8-1CDAA0190268}" type="parTrans" cxnId="{09716C7F-DCFA-4DDB-9FE7-A9A5F31C7D19}">
      <dgm:prSet/>
      <dgm:spPr/>
      <dgm:t>
        <a:bodyPr/>
        <a:lstStyle/>
        <a:p>
          <a:endParaRPr lang="en-US"/>
        </a:p>
      </dgm:t>
    </dgm:pt>
    <dgm:pt modelId="{9A0738B1-4BFA-496C-BC7D-49B988132792}" type="sibTrans" cxnId="{09716C7F-DCFA-4DDB-9FE7-A9A5F31C7D19}">
      <dgm:prSet/>
      <dgm:spPr/>
      <dgm:t>
        <a:bodyPr/>
        <a:lstStyle/>
        <a:p>
          <a:endParaRPr lang="en-US"/>
        </a:p>
      </dgm:t>
    </dgm:pt>
    <dgm:pt modelId="{0512AC1D-9CBA-4096-A9ED-8060495C2C96}">
      <dgm:prSet/>
      <dgm:spPr/>
      <dgm:t>
        <a:bodyPr/>
        <a:lstStyle/>
        <a:p>
          <a:r>
            <a:rPr lang="en-GB"/>
            <a:t>Both operands and results are relations, so output from one operation can become input to another operation. </a:t>
          </a:r>
          <a:endParaRPr lang="en-US"/>
        </a:p>
      </dgm:t>
    </dgm:pt>
    <dgm:pt modelId="{9B0DBC16-9802-45BD-A8ED-F71FD3C1DA0C}" type="parTrans" cxnId="{4FEBD568-4C66-4C3C-A2DE-8C0C46E08B90}">
      <dgm:prSet/>
      <dgm:spPr/>
      <dgm:t>
        <a:bodyPr/>
        <a:lstStyle/>
        <a:p>
          <a:endParaRPr lang="en-US"/>
        </a:p>
      </dgm:t>
    </dgm:pt>
    <dgm:pt modelId="{143A4C37-6A35-4EC7-82BF-59673ABAE9D6}" type="sibTrans" cxnId="{4FEBD568-4C66-4C3C-A2DE-8C0C46E08B90}">
      <dgm:prSet/>
      <dgm:spPr/>
      <dgm:t>
        <a:bodyPr/>
        <a:lstStyle/>
        <a:p>
          <a:endParaRPr lang="en-US"/>
        </a:p>
      </dgm:t>
    </dgm:pt>
    <dgm:pt modelId="{759677A2-A29D-4CB1-B4D4-30676535FB83}">
      <dgm:prSet/>
      <dgm:spPr/>
      <dgm:t>
        <a:bodyPr/>
        <a:lstStyle/>
        <a:p>
          <a:r>
            <a:rPr lang="en-GB"/>
            <a:t>Allows expressions to be nested, just as in arithmetic. This property is called </a:t>
          </a:r>
          <a:r>
            <a:rPr lang="en-GB" u="sng"/>
            <a:t>closure</a:t>
          </a:r>
          <a:r>
            <a:rPr lang="en-GB"/>
            <a:t>.</a:t>
          </a:r>
          <a:endParaRPr lang="en-US"/>
        </a:p>
      </dgm:t>
    </dgm:pt>
    <dgm:pt modelId="{4C4E16E7-F40A-417C-A43A-92C2518F4653}" type="parTrans" cxnId="{2EA69E65-A81C-4553-904D-56501D93E016}">
      <dgm:prSet/>
      <dgm:spPr/>
      <dgm:t>
        <a:bodyPr/>
        <a:lstStyle/>
        <a:p>
          <a:endParaRPr lang="en-US"/>
        </a:p>
      </dgm:t>
    </dgm:pt>
    <dgm:pt modelId="{6DEE8A05-6B41-40B5-BC49-B55708534F27}" type="sibTrans" cxnId="{2EA69E65-A81C-4553-904D-56501D93E016}">
      <dgm:prSet/>
      <dgm:spPr/>
      <dgm:t>
        <a:bodyPr/>
        <a:lstStyle/>
        <a:p>
          <a:endParaRPr lang="en-US"/>
        </a:p>
      </dgm:t>
    </dgm:pt>
    <dgm:pt modelId="{CD43EE88-7524-9C48-B09F-2EC8E39790CF}" type="pres">
      <dgm:prSet presAssocID="{87506EF5-DE86-4605-83C4-F64FEA54E83E}" presName="vert0" presStyleCnt="0">
        <dgm:presLayoutVars>
          <dgm:dir/>
          <dgm:animOne val="branch"/>
          <dgm:animLvl val="lvl"/>
        </dgm:presLayoutVars>
      </dgm:prSet>
      <dgm:spPr/>
    </dgm:pt>
    <dgm:pt modelId="{B5716095-CF3C-2547-953F-2039A3BC8495}" type="pres">
      <dgm:prSet presAssocID="{5411F64B-26AF-4338-9FC0-A93ACD617D71}" presName="thickLine" presStyleLbl="alignNode1" presStyleIdx="0" presStyleCnt="3"/>
      <dgm:spPr/>
    </dgm:pt>
    <dgm:pt modelId="{04F20A51-37EA-1841-8A1C-5AA26C7967E4}" type="pres">
      <dgm:prSet presAssocID="{5411F64B-26AF-4338-9FC0-A93ACD617D71}" presName="horz1" presStyleCnt="0"/>
      <dgm:spPr/>
    </dgm:pt>
    <dgm:pt modelId="{D258B6E3-F288-FE48-9882-ECBA79277CC3}" type="pres">
      <dgm:prSet presAssocID="{5411F64B-26AF-4338-9FC0-A93ACD617D71}" presName="tx1" presStyleLbl="revTx" presStyleIdx="0" presStyleCnt="3"/>
      <dgm:spPr/>
    </dgm:pt>
    <dgm:pt modelId="{4B1ED38D-B690-0E41-A130-431C0868855B}" type="pres">
      <dgm:prSet presAssocID="{5411F64B-26AF-4338-9FC0-A93ACD617D71}" presName="vert1" presStyleCnt="0"/>
      <dgm:spPr/>
    </dgm:pt>
    <dgm:pt modelId="{E1521135-764A-954B-AADB-C782F456DA2C}" type="pres">
      <dgm:prSet presAssocID="{0512AC1D-9CBA-4096-A9ED-8060495C2C96}" presName="thickLine" presStyleLbl="alignNode1" presStyleIdx="1" presStyleCnt="3"/>
      <dgm:spPr/>
    </dgm:pt>
    <dgm:pt modelId="{383F4BF8-84CB-6C44-8572-A5E62BF2C724}" type="pres">
      <dgm:prSet presAssocID="{0512AC1D-9CBA-4096-A9ED-8060495C2C96}" presName="horz1" presStyleCnt="0"/>
      <dgm:spPr/>
    </dgm:pt>
    <dgm:pt modelId="{2AAE232F-3227-DB41-AE2C-57FC212A00BC}" type="pres">
      <dgm:prSet presAssocID="{0512AC1D-9CBA-4096-A9ED-8060495C2C96}" presName="tx1" presStyleLbl="revTx" presStyleIdx="1" presStyleCnt="3"/>
      <dgm:spPr/>
    </dgm:pt>
    <dgm:pt modelId="{D9A42687-5C29-C046-8E24-B98CBF3BB80C}" type="pres">
      <dgm:prSet presAssocID="{0512AC1D-9CBA-4096-A9ED-8060495C2C96}" presName="vert1" presStyleCnt="0"/>
      <dgm:spPr/>
    </dgm:pt>
    <dgm:pt modelId="{D95BED40-5602-F541-8E79-72F527572CE9}" type="pres">
      <dgm:prSet presAssocID="{759677A2-A29D-4CB1-B4D4-30676535FB83}" presName="thickLine" presStyleLbl="alignNode1" presStyleIdx="2" presStyleCnt="3"/>
      <dgm:spPr/>
    </dgm:pt>
    <dgm:pt modelId="{6F7AF37F-C448-4644-8A45-801643FE78B9}" type="pres">
      <dgm:prSet presAssocID="{759677A2-A29D-4CB1-B4D4-30676535FB83}" presName="horz1" presStyleCnt="0"/>
      <dgm:spPr/>
    </dgm:pt>
    <dgm:pt modelId="{EDA63E80-E384-6141-B5B8-AFA35BBA4238}" type="pres">
      <dgm:prSet presAssocID="{759677A2-A29D-4CB1-B4D4-30676535FB83}" presName="tx1" presStyleLbl="revTx" presStyleIdx="2" presStyleCnt="3"/>
      <dgm:spPr/>
    </dgm:pt>
    <dgm:pt modelId="{970930AF-B193-E644-AD20-6A15BB62DB4C}" type="pres">
      <dgm:prSet presAssocID="{759677A2-A29D-4CB1-B4D4-30676535FB83}" presName="vert1" presStyleCnt="0"/>
      <dgm:spPr/>
    </dgm:pt>
  </dgm:ptLst>
  <dgm:cxnLst>
    <dgm:cxn modelId="{C7677727-A2C2-914C-8AD2-E29B70EC9E69}" type="presOf" srcId="{0512AC1D-9CBA-4096-A9ED-8060495C2C96}" destId="{2AAE232F-3227-DB41-AE2C-57FC212A00BC}" srcOrd="0" destOrd="0" presId="urn:microsoft.com/office/officeart/2008/layout/LinedList"/>
    <dgm:cxn modelId="{DF624043-CA0B-9945-BE53-BBDF5DCBA0BA}" type="presOf" srcId="{87506EF5-DE86-4605-83C4-F64FEA54E83E}" destId="{CD43EE88-7524-9C48-B09F-2EC8E39790CF}" srcOrd="0" destOrd="0" presId="urn:microsoft.com/office/officeart/2008/layout/LinedList"/>
    <dgm:cxn modelId="{2EA69E65-A81C-4553-904D-56501D93E016}" srcId="{87506EF5-DE86-4605-83C4-F64FEA54E83E}" destId="{759677A2-A29D-4CB1-B4D4-30676535FB83}" srcOrd="2" destOrd="0" parTransId="{4C4E16E7-F40A-417C-A43A-92C2518F4653}" sibTransId="{6DEE8A05-6B41-40B5-BC49-B55708534F27}"/>
    <dgm:cxn modelId="{4FEBD568-4C66-4C3C-A2DE-8C0C46E08B90}" srcId="{87506EF5-DE86-4605-83C4-F64FEA54E83E}" destId="{0512AC1D-9CBA-4096-A9ED-8060495C2C96}" srcOrd="1" destOrd="0" parTransId="{9B0DBC16-9802-45BD-A8ED-F71FD3C1DA0C}" sibTransId="{143A4C37-6A35-4EC7-82BF-59673ABAE9D6}"/>
    <dgm:cxn modelId="{09716C7F-DCFA-4DDB-9FE7-A9A5F31C7D19}" srcId="{87506EF5-DE86-4605-83C4-F64FEA54E83E}" destId="{5411F64B-26AF-4338-9FC0-A93ACD617D71}" srcOrd="0" destOrd="0" parTransId="{D54CDEBC-1922-4CC0-89C8-1CDAA0190268}" sibTransId="{9A0738B1-4BFA-496C-BC7D-49B988132792}"/>
    <dgm:cxn modelId="{6D8CA6B3-AF8E-1242-BEB4-BC810DFDA887}" type="presOf" srcId="{5411F64B-26AF-4338-9FC0-A93ACD617D71}" destId="{D258B6E3-F288-FE48-9882-ECBA79277CC3}" srcOrd="0" destOrd="0" presId="urn:microsoft.com/office/officeart/2008/layout/LinedList"/>
    <dgm:cxn modelId="{C984E8C0-4517-394D-8CE8-C1040DED854F}" type="presOf" srcId="{759677A2-A29D-4CB1-B4D4-30676535FB83}" destId="{EDA63E80-E384-6141-B5B8-AFA35BBA4238}" srcOrd="0" destOrd="0" presId="urn:microsoft.com/office/officeart/2008/layout/LinedList"/>
    <dgm:cxn modelId="{59F467ED-4C58-064F-9781-D93C6BE9DF63}" type="presParOf" srcId="{CD43EE88-7524-9C48-B09F-2EC8E39790CF}" destId="{B5716095-CF3C-2547-953F-2039A3BC8495}" srcOrd="0" destOrd="0" presId="urn:microsoft.com/office/officeart/2008/layout/LinedList"/>
    <dgm:cxn modelId="{7EAFF705-7917-4E48-B8B2-CDFCE433D903}" type="presParOf" srcId="{CD43EE88-7524-9C48-B09F-2EC8E39790CF}" destId="{04F20A51-37EA-1841-8A1C-5AA26C7967E4}" srcOrd="1" destOrd="0" presId="urn:microsoft.com/office/officeart/2008/layout/LinedList"/>
    <dgm:cxn modelId="{3D30C6A2-66AE-2A4B-9219-71985F2A025A}" type="presParOf" srcId="{04F20A51-37EA-1841-8A1C-5AA26C7967E4}" destId="{D258B6E3-F288-FE48-9882-ECBA79277CC3}" srcOrd="0" destOrd="0" presId="urn:microsoft.com/office/officeart/2008/layout/LinedList"/>
    <dgm:cxn modelId="{175FCA69-250A-6947-8AEA-EFC6A56C28C2}" type="presParOf" srcId="{04F20A51-37EA-1841-8A1C-5AA26C7967E4}" destId="{4B1ED38D-B690-0E41-A130-431C0868855B}" srcOrd="1" destOrd="0" presId="urn:microsoft.com/office/officeart/2008/layout/LinedList"/>
    <dgm:cxn modelId="{9BC425B9-264C-F04E-BD60-49D76C14573E}" type="presParOf" srcId="{CD43EE88-7524-9C48-B09F-2EC8E39790CF}" destId="{E1521135-764A-954B-AADB-C782F456DA2C}" srcOrd="2" destOrd="0" presId="urn:microsoft.com/office/officeart/2008/layout/LinedList"/>
    <dgm:cxn modelId="{9775951F-1C2B-4542-9868-A0B4BD18A2FB}" type="presParOf" srcId="{CD43EE88-7524-9C48-B09F-2EC8E39790CF}" destId="{383F4BF8-84CB-6C44-8572-A5E62BF2C724}" srcOrd="3" destOrd="0" presId="urn:microsoft.com/office/officeart/2008/layout/LinedList"/>
    <dgm:cxn modelId="{4B047C44-6D6B-1B47-9625-4C3174B9072A}" type="presParOf" srcId="{383F4BF8-84CB-6C44-8572-A5E62BF2C724}" destId="{2AAE232F-3227-DB41-AE2C-57FC212A00BC}" srcOrd="0" destOrd="0" presId="urn:microsoft.com/office/officeart/2008/layout/LinedList"/>
    <dgm:cxn modelId="{1C53118B-1A4B-0147-8479-F27455D907D3}" type="presParOf" srcId="{383F4BF8-84CB-6C44-8572-A5E62BF2C724}" destId="{D9A42687-5C29-C046-8E24-B98CBF3BB80C}" srcOrd="1" destOrd="0" presId="urn:microsoft.com/office/officeart/2008/layout/LinedList"/>
    <dgm:cxn modelId="{ECE1DBD1-55F8-1C48-986A-1AB69921D90B}" type="presParOf" srcId="{CD43EE88-7524-9C48-B09F-2EC8E39790CF}" destId="{D95BED40-5602-F541-8E79-72F527572CE9}" srcOrd="4" destOrd="0" presId="urn:microsoft.com/office/officeart/2008/layout/LinedList"/>
    <dgm:cxn modelId="{BA3DD9DC-0CBB-3640-9FB4-CEC5E9261A43}" type="presParOf" srcId="{CD43EE88-7524-9C48-B09F-2EC8E39790CF}" destId="{6F7AF37F-C448-4644-8A45-801643FE78B9}" srcOrd="5" destOrd="0" presId="urn:microsoft.com/office/officeart/2008/layout/LinedList"/>
    <dgm:cxn modelId="{C94C1BA4-5459-CA40-B184-18177A2F4914}" type="presParOf" srcId="{6F7AF37F-C448-4644-8A45-801643FE78B9}" destId="{EDA63E80-E384-6141-B5B8-AFA35BBA4238}" srcOrd="0" destOrd="0" presId="urn:microsoft.com/office/officeart/2008/layout/LinedList"/>
    <dgm:cxn modelId="{F9A7AD01-3158-E94B-A1FA-54F53ADF0780}" type="presParOf" srcId="{6F7AF37F-C448-4644-8A45-801643FE78B9}" destId="{970930AF-B193-E644-AD20-6A15BB62DB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4D16C4-13BA-45FC-9D2B-E6BAE9FE35C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224E60-82F5-49AC-AD1E-F52F4FEF7188}">
      <dgm:prSet/>
      <dgm:spPr/>
      <dgm:t>
        <a:bodyPr/>
        <a:lstStyle/>
        <a:p>
          <a:r>
            <a:rPr lang="en-ID" b="1" dirty="0" err="1"/>
            <a:t>Relvar</a:t>
          </a:r>
          <a:r>
            <a:rPr lang="en-ID" dirty="0"/>
            <a:t>: Variable that holds a relation</a:t>
          </a:r>
          <a:endParaRPr lang="en-US" dirty="0"/>
        </a:p>
      </dgm:t>
    </dgm:pt>
    <dgm:pt modelId="{964FA052-ADD0-4345-BF65-85604DE68CB0}" type="parTrans" cxnId="{AD310305-BF98-4D8C-B9D0-C32B046493CA}">
      <dgm:prSet/>
      <dgm:spPr/>
      <dgm:t>
        <a:bodyPr/>
        <a:lstStyle/>
        <a:p>
          <a:endParaRPr lang="en-US"/>
        </a:p>
      </dgm:t>
    </dgm:pt>
    <dgm:pt modelId="{A038FD0D-5416-4212-B5A6-E0A3C8C2E801}" type="sibTrans" cxnId="{AD310305-BF98-4D8C-B9D0-C32B046493CA}">
      <dgm:prSet/>
      <dgm:spPr/>
      <dgm:t>
        <a:bodyPr/>
        <a:lstStyle/>
        <a:p>
          <a:endParaRPr lang="en-US"/>
        </a:p>
      </dgm:t>
    </dgm:pt>
    <dgm:pt modelId="{CC88B216-EDB4-4814-A31F-A66F6D65BB11}">
      <dgm:prSet/>
      <dgm:spPr/>
      <dgm:t>
        <a:bodyPr/>
        <a:lstStyle/>
        <a:p>
          <a:r>
            <a:rPr lang="en-ID"/>
            <a:t>Heading contains the names of the attributes and the body contains the relation</a:t>
          </a:r>
          <a:endParaRPr lang="en-US"/>
        </a:p>
      </dgm:t>
    </dgm:pt>
    <dgm:pt modelId="{97F52947-B216-40F6-AE8F-FEA5CAD1FFF0}" type="parTrans" cxnId="{6C4FE35D-1ABD-4A39-8C85-7FCCD5F289F0}">
      <dgm:prSet/>
      <dgm:spPr/>
      <dgm:t>
        <a:bodyPr/>
        <a:lstStyle/>
        <a:p>
          <a:endParaRPr lang="en-US"/>
        </a:p>
      </dgm:t>
    </dgm:pt>
    <dgm:pt modelId="{FDC9EE22-79AC-4C05-993F-0CDC9F178B76}" type="sibTrans" cxnId="{6C4FE35D-1ABD-4A39-8C85-7FCCD5F289F0}">
      <dgm:prSet/>
      <dgm:spPr/>
      <dgm:t>
        <a:bodyPr/>
        <a:lstStyle/>
        <a:p>
          <a:endParaRPr lang="en-US"/>
        </a:p>
      </dgm:t>
    </dgm:pt>
    <dgm:pt modelId="{8589CFE4-BF19-4C7A-8503-36B228BF5EE9}">
      <dgm:prSet/>
      <dgm:spPr/>
      <dgm:t>
        <a:bodyPr/>
        <a:lstStyle/>
        <a:p>
          <a:r>
            <a:rPr lang="en-ID"/>
            <a:t>Relational operators have the property of closure </a:t>
          </a:r>
          <a:endParaRPr lang="en-US"/>
        </a:p>
      </dgm:t>
    </dgm:pt>
    <dgm:pt modelId="{575C65E9-42EC-4A6B-A95C-24C144F8B615}" type="parTrans" cxnId="{F399AD34-43A2-41A8-AC8D-6C868303034D}">
      <dgm:prSet/>
      <dgm:spPr/>
      <dgm:t>
        <a:bodyPr/>
        <a:lstStyle/>
        <a:p>
          <a:endParaRPr lang="en-US"/>
        </a:p>
      </dgm:t>
    </dgm:pt>
    <dgm:pt modelId="{48CE566A-0FDA-471F-92AE-AD6B2829AE63}" type="sibTrans" cxnId="{F399AD34-43A2-41A8-AC8D-6C868303034D}">
      <dgm:prSet/>
      <dgm:spPr/>
      <dgm:t>
        <a:bodyPr/>
        <a:lstStyle/>
        <a:p>
          <a:endParaRPr lang="en-US"/>
        </a:p>
      </dgm:t>
    </dgm:pt>
    <dgm:pt modelId="{36FC3EF6-B55D-4AED-96E8-4AA06E116C82}">
      <dgm:prSet/>
      <dgm:spPr/>
      <dgm:t>
        <a:bodyPr/>
        <a:lstStyle/>
        <a:p>
          <a:r>
            <a:rPr lang="en-ID" b="1"/>
            <a:t>Closure</a:t>
          </a:r>
          <a:r>
            <a:rPr lang="en-ID"/>
            <a:t>: Use of relational algebra operators on existing relations produces new relations </a:t>
          </a:r>
          <a:endParaRPr lang="en-US"/>
        </a:p>
      </dgm:t>
    </dgm:pt>
    <dgm:pt modelId="{6E314250-2674-497C-AE73-E15CA63F2E70}" type="parTrans" cxnId="{72982B38-2527-4EED-9F20-69BA41CA5907}">
      <dgm:prSet/>
      <dgm:spPr/>
      <dgm:t>
        <a:bodyPr/>
        <a:lstStyle/>
        <a:p>
          <a:endParaRPr lang="en-US"/>
        </a:p>
      </dgm:t>
    </dgm:pt>
    <dgm:pt modelId="{030C5797-9397-4058-AE05-D2C9368058EC}" type="sibTrans" cxnId="{72982B38-2527-4EED-9F20-69BA41CA5907}">
      <dgm:prSet/>
      <dgm:spPr/>
      <dgm:t>
        <a:bodyPr/>
        <a:lstStyle/>
        <a:p>
          <a:endParaRPr lang="en-US"/>
        </a:p>
      </dgm:t>
    </dgm:pt>
    <dgm:pt modelId="{AD956112-8A62-A143-B7E4-56AE29314000}" type="pres">
      <dgm:prSet presAssocID="{DE4D16C4-13BA-45FC-9D2B-E6BAE9FE35CB}" presName="linear" presStyleCnt="0">
        <dgm:presLayoutVars>
          <dgm:dir/>
          <dgm:animLvl val="lvl"/>
          <dgm:resizeHandles val="exact"/>
        </dgm:presLayoutVars>
      </dgm:prSet>
      <dgm:spPr/>
    </dgm:pt>
    <dgm:pt modelId="{B79B8CA5-99A9-214B-BAF1-2AD024451FCC}" type="pres">
      <dgm:prSet presAssocID="{DE224E60-82F5-49AC-AD1E-F52F4FEF7188}" presName="parentLin" presStyleCnt="0"/>
      <dgm:spPr/>
    </dgm:pt>
    <dgm:pt modelId="{6F61AF1D-040B-DC45-8E87-141F8417B1C0}" type="pres">
      <dgm:prSet presAssocID="{DE224E60-82F5-49AC-AD1E-F52F4FEF7188}" presName="parentLeftMargin" presStyleLbl="node1" presStyleIdx="0" presStyleCnt="2"/>
      <dgm:spPr/>
    </dgm:pt>
    <dgm:pt modelId="{33122F82-A931-F94F-B9D1-244803E65DA7}" type="pres">
      <dgm:prSet presAssocID="{DE224E60-82F5-49AC-AD1E-F52F4FEF718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5E016BD-1453-9142-8FA2-A817558F99D6}" type="pres">
      <dgm:prSet presAssocID="{DE224E60-82F5-49AC-AD1E-F52F4FEF7188}" presName="negativeSpace" presStyleCnt="0"/>
      <dgm:spPr/>
    </dgm:pt>
    <dgm:pt modelId="{4C0DF104-283A-834A-89EB-D04F456C19F1}" type="pres">
      <dgm:prSet presAssocID="{DE224E60-82F5-49AC-AD1E-F52F4FEF7188}" presName="childText" presStyleLbl="conFgAcc1" presStyleIdx="0" presStyleCnt="2">
        <dgm:presLayoutVars>
          <dgm:bulletEnabled val="1"/>
        </dgm:presLayoutVars>
      </dgm:prSet>
      <dgm:spPr/>
    </dgm:pt>
    <dgm:pt modelId="{51C37E8A-831B-804E-A502-D20B7441C411}" type="pres">
      <dgm:prSet presAssocID="{A038FD0D-5416-4212-B5A6-E0A3C8C2E801}" presName="spaceBetweenRectangles" presStyleCnt="0"/>
      <dgm:spPr/>
    </dgm:pt>
    <dgm:pt modelId="{38C41FBF-8CDA-EA4B-849C-ACC548500505}" type="pres">
      <dgm:prSet presAssocID="{8589CFE4-BF19-4C7A-8503-36B228BF5EE9}" presName="parentLin" presStyleCnt="0"/>
      <dgm:spPr/>
    </dgm:pt>
    <dgm:pt modelId="{F8BFAEC4-FCCF-F740-B6B8-8F0A92BD1CED}" type="pres">
      <dgm:prSet presAssocID="{8589CFE4-BF19-4C7A-8503-36B228BF5EE9}" presName="parentLeftMargin" presStyleLbl="node1" presStyleIdx="0" presStyleCnt="2"/>
      <dgm:spPr/>
    </dgm:pt>
    <dgm:pt modelId="{33A7CAEA-EFEE-EB4F-9AD6-A32657D51F08}" type="pres">
      <dgm:prSet presAssocID="{8589CFE4-BF19-4C7A-8503-36B228BF5EE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B96B2FE-5D4B-7D4F-B491-445A5D1FE2AC}" type="pres">
      <dgm:prSet presAssocID="{8589CFE4-BF19-4C7A-8503-36B228BF5EE9}" presName="negativeSpace" presStyleCnt="0"/>
      <dgm:spPr/>
    </dgm:pt>
    <dgm:pt modelId="{81FE6780-551E-EF49-8437-4971870A6EA1}" type="pres">
      <dgm:prSet presAssocID="{8589CFE4-BF19-4C7A-8503-36B228BF5EE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D310305-BF98-4D8C-B9D0-C32B046493CA}" srcId="{DE4D16C4-13BA-45FC-9D2B-E6BAE9FE35CB}" destId="{DE224E60-82F5-49AC-AD1E-F52F4FEF7188}" srcOrd="0" destOrd="0" parTransId="{964FA052-ADD0-4345-BF65-85604DE68CB0}" sibTransId="{A038FD0D-5416-4212-B5A6-E0A3C8C2E801}"/>
    <dgm:cxn modelId="{DF857C2E-9CAB-CB4B-B8D2-E8D7A7C6867E}" type="presOf" srcId="{DE224E60-82F5-49AC-AD1E-F52F4FEF7188}" destId="{6F61AF1D-040B-DC45-8E87-141F8417B1C0}" srcOrd="0" destOrd="0" presId="urn:microsoft.com/office/officeart/2005/8/layout/list1"/>
    <dgm:cxn modelId="{F399AD34-43A2-41A8-AC8D-6C868303034D}" srcId="{DE4D16C4-13BA-45FC-9D2B-E6BAE9FE35CB}" destId="{8589CFE4-BF19-4C7A-8503-36B228BF5EE9}" srcOrd="1" destOrd="0" parTransId="{575C65E9-42EC-4A6B-A95C-24C144F8B615}" sibTransId="{48CE566A-0FDA-471F-92AE-AD6B2829AE63}"/>
    <dgm:cxn modelId="{469D5B37-47A1-A24E-A99D-E11480A727C8}" type="presOf" srcId="{8589CFE4-BF19-4C7A-8503-36B228BF5EE9}" destId="{33A7CAEA-EFEE-EB4F-9AD6-A32657D51F08}" srcOrd="1" destOrd="0" presId="urn:microsoft.com/office/officeart/2005/8/layout/list1"/>
    <dgm:cxn modelId="{72982B38-2527-4EED-9F20-69BA41CA5907}" srcId="{8589CFE4-BF19-4C7A-8503-36B228BF5EE9}" destId="{36FC3EF6-B55D-4AED-96E8-4AA06E116C82}" srcOrd="0" destOrd="0" parTransId="{6E314250-2674-497C-AE73-E15CA63F2E70}" sibTransId="{030C5797-9397-4058-AE05-D2C9368058EC}"/>
    <dgm:cxn modelId="{6C4FE35D-1ABD-4A39-8C85-7FCCD5F289F0}" srcId="{DE224E60-82F5-49AC-AD1E-F52F4FEF7188}" destId="{CC88B216-EDB4-4814-A31F-A66F6D65BB11}" srcOrd="0" destOrd="0" parTransId="{97F52947-B216-40F6-AE8F-FEA5CAD1FFF0}" sibTransId="{FDC9EE22-79AC-4C05-993F-0CDC9F178B76}"/>
    <dgm:cxn modelId="{29116C64-4BE9-8A45-84B0-8CF920E0CEC7}" type="presOf" srcId="{CC88B216-EDB4-4814-A31F-A66F6D65BB11}" destId="{4C0DF104-283A-834A-89EB-D04F456C19F1}" srcOrd="0" destOrd="0" presId="urn:microsoft.com/office/officeart/2005/8/layout/list1"/>
    <dgm:cxn modelId="{83B40565-E7F3-DA40-8493-226B8BC95A2C}" type="presOf" srcId="{DE4D16C4-13BA-45FC-9D2B-E6BAE9FE35CB}" destId="{AD956112-8A62-A143-B7E4-56AE29314000}" srcOrd="0" destOrd="0" presId="urn:microsoft.com/office/officeart/2005/8/layout/list1"/>
    <dgm:cxn modelId="{35C67DA3-CE6E-C440-935C-85FA10D45F6D}" type="presOf" srcId="{8589CFE4-BF19-4C7A-8503-36B228BF5EE9}" destId="{F8BFAEC4-FCCF-F740-B6B8-8F0A92BD1CED}" srcOrd="0" destOrd="0" presId="urn:microsoft.com/office/officeart/2005/8/layout/list1"/>
    <dgm:cxn modelId="{280F53BB-B0CA-BA45-926B-5171BC017E59}" type="presOf" srcId="{DE224E60-82F5-49AC-AD1E-F52F4FEF7188}" destId="{33122F82-A931-F94F-B9D1-244803E65DA7}" srcOrd="1" destOrd="0" presId="urn:microsoft.com/office/officeart/2005/8/layout/list1"/>
    <dgm:cxn modelId="{CFE3BFCF-175B-9741-9214-E42488839D20}" type="presOf" srcId="{36FC3EF6-B55D-4AED-96E8-4AA06E116C82}" destId="{81FE6780-551E-EF49-8437-4971870A6EA1}" srcOrd="0" destOrd="0" presId="urn:microsoft.com/office/officeart/2005/8/layout/list1"/>
    <dgm:cxn modelId="{5F410459-1B8F-0547-BC7D-2627D7567721}" type="presParOf" srcId="{AD956112-8A62-A143-B7E4-56AE29314000}" destId="{B79B8CA5-99A9-214B-BAF1-2AD024451FCC}" srcOrd="0" destOrd="0" presId="urn:microsoft.com/office/officeart/2005/8/layout/list1"/>
    <dgm:cxn modelId="{A1BCE5A3-1929-DB45-8559-A992E6E8A1F1}" type="presParOf" srcId="{B79B8CA5-99A9-214B-BAF1-2AD024451FCC}" destId="{6F61AF1D-040B-DC45-8E87-141F8417B1C0}" srcOrd="0" destOrd="0" presId="urn:microsoft.com/office/officeart/2005/8/layout/list1"/>
    <dgm:cxn modelId="{A5830442-A930-804D-91BC-07577D040C2D}" type="presParOf" srcId="{B79B8CA5-99A9-214B-BAF1-2AD024451FCC}" destId="{33122F82-A931-F94F-B9D1-244803E65DA7}" srcOrd="1" destOrd="0" presId="urn:microsoft.com/office/officeart/2005/8/layout/list1"/>
    <dgm:cxn modelId="{0FD13DE0-49AC-9043-A778-2AB97DB2E090}" type="presParOf" srcId="{AD956112-8A62-A143-B7E4-56AE29314000}" destId="{F5E016BD-1453-9142-8FA2-A817558F99D6}" srcOrd="1" destOrd="0" presId="urn:microsoft.com/office/officeart/2005/8/layout/list1"/>
    <dgm:cxn modelId="{A6B82AE1-874D-3145-BA9D-931F4DE55641}" type="presParOf" srcId="{AD956112-8A62-A143-B7E4-56AE29314000}" destId="{4C0DF104-283A-834A-89EB-D04F456C19F1}" srcOrd="2" destOrd="0" presId="urn:microsoft.com/office/officeart/2005/8/layout/list1"/>
    <dgm:cxn modelId="{B55D4B64-36B6-4B47-805F-549BAAC62D58}" type="presParOf" srcId="{AD956112-8A62-A143-B7E4-56AE29314000}" destId="{51C37E8A-831B-804E-A502-D20B7441C411}" srcOrd="3" destOrd="0" presId="urn:microsoft.com/office/officeart/2005/8/layout/list1"/>
    <dgm:cxn modelId="{93468B4B-7F03-0141-A3C5-62B87F1F8457}" type="presParOf" srcId="{AD956112-8A62-A143-B7E4-56AE29314000}" destId="{38C41FBF-8CDA-EA4B-849C-ACC548500505}" srcOrd="4" destOrd="0" presId="urn:microsoft.com/office/officeart/2005/8/layout/list1"/>
    <dgm:cxn modelId="{07070A7E-461A-8D44-8E05-BB81570AC756}" type="presParOf" srcId="{38C41FBF-8CDA-EA4B-849C-ACC548500505}" destId="{F8BFAEC4-FCCF-F740-B6B8-8F0A92BD1CED}" srcOrd="0" destOrd="0" presId="urn:microsoft.com/office/officeart/2005/8/layout/list1"/>
    <dgm:cxn modelId="{B35342C4-FAA8-C04A-80B5-F1D7FC25A1C6}" type="presParOf" srcId="{38C41FBF-8CDA-EA4B-849C-ACC548500505}" destId="{33A7CAEA-EFEE-EB4F-9AD6-A32657D51F08}" srcOrd="1" destOrd="0" presId="urn:microsoft.com/office/officeart/2005/8/layout/list1"/>
    <dgm:cxn modelId="{165A5FC5-79BC-504C-BF38-1311453154B7}" type="presParOf" srcId="{AD956112-8A62-A143-B7E4-56AE29314000}" destId="{AB96B2FE-5D4B-7D4F-B491-445A5D1FE2AC}" srcOrd="5" destOrd="0" presId="urn:microsoft.com/office/officeart/2005/8/layout/list1"/>
    <dgm:cxn modelId="{287E47B0-355F-CB43-AAFD-C8C45CE01FAE}" type="presParOf" srcId="{AD956112-8A62-A143-B7E4-56AE29314000}" destId="{81FE6780-551E-EF49-8437-4971870A6EA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88FB38-F9CE-4045-9CB6-1EECD7A8ACD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B17DD21-36B3-49AC-B1AF-FA5A44F0F83A}">
      <dgm:prSet/>
      <dgm:spPr/>
      <dgm:t>
        <a:bodyPr/>
        <a:lstStyle/>
        <a:p>
          <a:r>
            <a:rPr lang="en-GB"/>
            <a:t>Five basic operations in relational algebra: Selection, Projection, Cartesian product, Union,  and Set Difference. </a:t>
          </a:r>
          <a:endParaRPr lang="en-US"/>
        </a:p>
      </dgm:t>
    </dgm:pt>
    <dgm:pt modelId="{496C5000-9A6E-4C37-B57B-2156243164F7}" type="parTrans" cxnId="{AC8954DF-EC8D-4764-92EF-7D0CD64E4DBA}">
      <dgm:prSet/>
      <dgm:spPr/>
      <dgm:t>
        <a:bodyPr/>
        <a:lstStyle/>
        <a:p>
          <a:endParaRPr lang="en-US"/>
        </a:p>
      </dgm:t>
    </dgm:pt>
    <dgm:pt modelId="{53A94AA4-6FD1-4832-99CE-CC53CDD53F62}" type="sibTrans" cxnId="{AC8954DF-EC8D-4764-92EF-7D0CD64E4DBA}">
      <dgm:prSet/>
      <dgm:spPr/>
      <dgm:t>
        <a:bodyPr/>
        <a:lstStyle/>
        <a:p>
          <a:endParaRPr lang="en-US"/>
        </a:p>
      </dgm:t>
    </dgm:pt>
    <dgm:pt modelId="{844B9FA7-4FE4-4A99-BB32-F19A21824E1B}">
      <dgm:prSet/>
      <dgm:spPr/>
      <dgm:t>
        <a:bodyPr/>
        <a:lstStyle/>
        <a:p>
          <a:r>
            <a:rPr lang="en-GB"/>
            <a:t>These perform most of the data retrieval operations needed.</a:t>
          </a:r>
          <a:endParaRPr lang="en-US"/>
        </a:p>
      </dgm:t>
    </dgm:pt>
    <dgm:pt modelId="{A6E06854-43B4-493D-863B-11247613B439}" type="parTrans" cxnId="{D254EB73-2ED0-4A72-B5E4-7C31D98F2DBB}">
      <dgm:prSet/>
      <dgm:spPr/>
      <dgm:t>
        <a:bodyPr/>
        <a:lstStyle/>
        <a:p>
          <a:endParaRPr lang="en-US"/>
        </a:p>
      </dgm:t>
    </dgm:pt>
    <dgm:pt modelId="{F3E6A881-5CAA-4575-9928-C14330B2C3A8}" type="sibTrans" cxnId="{D254EB73-2ED0-4A72-B5E4-7C31D98F2DBB}">
      <dgm:prSet/>
      <dgm:spPr/>
      <dgm:t>
        <a:bodyPr/>
        <a:lstStyle/>
        <a:p>
          <a:endParaRPr lang="en-US"/>
        </a:p>
      </dgm:t>
    </dgm:pt>
    <dgm:pt modelId="{11227CDC-2A49-4EA2-8A8E-093D21589F0D}">
      <dgm:prSet/>
      <dgm:spPr/>
      <dgm:t>
        <a:bodyPr/>
        <a:lstStyle/>
        <a:p>
          <a:r>
            <a:rPr lang="en-GB"/>
            <a:t>Also have Join, Intersection, and Division operations, which can be expressed in terms of 5 basic operations.</a:t>
          </a:r>
          <a:endParaRPr lang="en-US"/>
        </a:p>
      </dgm:t>
    </dgm:pt>
    <dgm:pt modelId="{FEB2BC7A-D1F8-4285-90B8-6768925E9C56}" type="parTrans" cxnId="{9D256876-D4FE-40BA-99C8-F33E5AC18197}">
      <dgm:prSet/>
      <dgm:spPr/>
      <dgm:t>
        <a:bodyPr/>
        <a:lstStyle/>
        <a:p>
          <a:endParaRPr lang="en-US"/>
        </a:p>
      </dgm:t>
    </dgm:pt>
    <dgm:pt modelId="{9D380EC5-86EB-4CAA-A995-2B0D6093B639}" type="sibTrans" cxnId="{9D256876-D4FE-40BA-99C8-F33E5AC18197}">
      <dgm:prSet/>
      <dgm:spPr/>
      <dgm:t>
        <a:bodyPr/>
        <a:lstStyle/>
        <a:p>
          <a:endParaRPr lang="en-US"/>
        </a:p>
      </dgm:t>
    </dgm:pt>
    <dgm:pt modelId="{1D863E3F-230D-CF47-8E4A-D1EC13332623}" type="pres">
      <dgm:prSet presAssocID="{1C88FB38-F9CE-4045-9CB6-1EECD7A8ACD5}" presName="vert0" presStyleCnt="0">
        <dgm:presLayoutVars>
          <dgm:dir/>
          <dgm:animOne val="branch"/>
          <dgm:animLvl val="lvl"/>
        </dgm:presLayoutVars>
      </dgm:prSet>
      <dgm:spPr/>
    </dgm:pt>
    <dgm:pt modelId="{97A1F092-1A0E-9D44-A43E-AC5CB226367D}" type="pres">
      <dgm:prSet presAssocID="{6B17DD21-36B3-49AC-B1AF-FA5A44F0F83A}" presName="thickLine" presStyleLbl="alignNode1" presStyleIdx="0" presStyleCnt="3"/>
      <dgm:spPr/>
    </dgm:pt>
    <dgm:pt modelId="{DEE6E4CB-801F-724D-A353-60D1CE0DCFB5}" type="pres">
      <dgm:prSet presAssocID="{6B17DD21-36B3-49AC-B1AF-FA5A44F0F83A}" presName="horz1" presStyleCnt="0"/>
      <dgm:spPr/>
    </dgm:pt>
    <dgm:pt modelId="{17B604FD-EB45-7D42-AC34-D3654D5F5233}" type="pres">
      <dgm:prSet presAssocID="{6B17DD21-36B3-49AC-B1AF-FA5A44F0F83A}" presName="tx1" presStyleLbl="revTx" presStyleIdx="0" presStyleCnt="3"/>
      <dgm:spPr/>
    </dgm:pt>
    <dgm:pt modelId="{A7E90B62-FC51-674D-9157-BE1A542467DE}" type="pres">
      <dgm:prSet presAssocID="{6B17DD21-36B3-49AC-B1AF-FA5A44F0F83A}" presName="vert1" presStyleCnt="0"/>
      <dgm:spPr/>
    </dgm:pt>
    <dgm:pt modelId="{CC7610F1-EBFD-4641-A2DB-15FD981A6F1C}" type="pres">
      <dgm:prSet presAssocID="{844B9FA7-4FE4-4A99-BB32-F19A21824E1B}" presName="thickLine" presStyleLbl="alignNode1" presStyleIdx="1" presStyleCnt="3"/>
      <dgm:spPr/>
    </dgm:pt>
    <dgm:pt modelId="{F8AD6024-1338-AD41-A0D5-52A7CCCC97A0}" type="pres">
      <dgm:prSet presAssocID="{844B9FA7-4FE4-4A99-BB32-F19A21824E1B}" presName="horz1" presStyleCnt="0"/>
      <dgm:spPr/>
    </dgm:pt>
    <dgm:pt modelId="{6D8B479B-83A0-A14C-A0C5-4971B513882C}" type="pres">
      <dgm:prSet presAssocID="{844B9FA7-4FE4-4A99-BB32-F19A21824E1B}" presName="tx1" presStyleLbl="revTx" presStyleIdx="1" presStyleCnt="3"/>
      <dgm:spPr/>
    </dgm:pt>
    <dgm:pt modelId="{3E9C96C4-732B-8247-8671-068F2F3E6B5F}" type="pres">
      <dgm:prSet presAssocID="{844B9FA7-4FE4-4A99-BB32-F19A21824E1B}" presName="vert1" presStyleCnt="0"/>
      <dgm:spPr/>
    </dgm:pt>
    <dgm:pt modelId="{6B4997B9-CA92-AC4A-8FFA-51B63A72DFE1}" type="pres">
      <dgm:prSet presAssocID="{11227CDC-2A49-4EA2-8A8E-093D21589F0D}" presName="thickLine" presStyleLbl="alignNode1" presStyleIdx="2" presStyleCnt="3"/>
      <dgm:spPr/>
    </dgm:pt>
    <dgm:pt modelId="{493CD890-589A-3A4F-8941-82E6962FEACF}" type="pres">
      <dgm:prSet presAssocID="{11227CDC-2A49-4EA2-8A8E-093D21589F0D}" presName="horz1" presStyleCnt="0"/>
      <dgm:spPr/>
    </dgm:pt>
    <dgm:pt modelId="{947E8179-2532-2C47-A2D7-821C7294514F}" type="pres">
      <dgm:prSet presAssocID="{11227CDC-2A49-4EA2-8A8E-093D21589F0D}" presName="tx1" presStyleLbl="revTx" presStyleIdx="2" presStyleCnt="3"/>
      <dgm:spPr/>
    </dgm:pt>
    <dgm:pt modelId="{C06263E2-CD12-9C4F-B9E2-0027FB8F7A26}" type="pres">
      <dgm:prSet presAssocID="{11227CDC-2A49-4EA2-8A8E-093D21589F0D}" presName="vert1" presStyleCnt="0"/>
      <dgm:spPr/>
    </dgm:pt>
  </dgm:ptLst>
  <dgm:cxnLst>
    <dgm:cxn modelId="{3BF7D22F-CECC-824E-8D90-C8D5523B525C}" type="presOf" srcId="{6B17DD21-36B3-49AC-B1AF-FA5A44F0F83A}" destId="{17B604FD-EB45-7D42-AC34-D3654D5F5233}" srcOrd="0" destOrd="0" presId="urn:microsoft.com/office/officeart/2008/layout/LinedList"/>
    <dgm:cxn modelId="{D254EB73-2ED0-4A72-B5E4-7C31D98F2DBB}" srcId="{1C88FB38-F9CE-4045-9CB6-1EECD7A8ACD5}" destId="{844B9FA7-4FE4-4A99-BB32-F19A21824E1B}" srcOrd="1" destOrd="0" parTransId="{A6E06854-43B4-493D-863B-11247613B439}" sibTransId="{F3E6A881-5CAA-4575-9928-C14330B2C3A8}"/>
    <dgm:cxn modelId="{9D256876-D4FE-40BA-99C8-F33E5AC18197}" srcId="{1C88FB38-F9CE-4045-9CB6-1EECD7A8ACD5}" destId="{11227CDC-2A49-4EA2-8A8E-093D21589F0D}" srcOrd="2" destOrd="0" parTransId="{FEB2BC7A-D1F8-4285-90B8-6768925E9C56}" sibTransId="{9D380EC5-86EB-4CAA-A995-2B0D6093B639}"/>
    <dgm:cxn modelId="{1B5054C1-6070-6B49-A471-C052909EEEAA}" type="presOf" srcId="{844B9FA7-4FE4-4A99-BB32-F19A21824E1B}" destId="{6D8B479B-83A0-A14C-A0C5-4971B513882C}" srcOrd="0" destOrd="0" presId="urn:microsoft.com/office/officeart/2008/layout/LinedList"/>
    <dgm:cxn modelId="{C5FA8AC5-A57D-9E45-8217-9B0440ECE25A}" type="presOf" srcId="{11227CDC-2A49-4EA2-8A8E-093D21589F0D}" destId="{947E8179-2532-2C47-A2D7-821C7294514F}" srcOrd="0" destOrd="0" presId="urn:microsoft.com/office/officeart/2008/layout/LinedList"/>
    <dgm:cxn modelId="{AC8954DF-EC8D-4764-92EF-7D0CD64E4DBA}" srcId="{1C88FB38-F9CE-4045-9CB6-1EECD7A8ACD5}" destId="{6B17DD21-36B3-49AC-B1AF-FA5A44F0F83A}" srcOrd="0" destOrd="0" parTransId="{496C5000-9A6E-4C37-B57B-2156243164F7}" sibTransId="{53A94AA4-6FD1-4832-99CE-CC53CDD53F62}"/>
    <dgm:cxn modelId="{EE550DF4-A011-BB4F-9482-43F158F5E504}" type="presOf" srcId="{1C88FB38-F9CE-4045-9CB6-1EECD7A8ACD5}" destId="{1D863E3F-230D-CF47-8E4A-D1EC13332623}" srcOrd="0" destOrd="0" presId="urn:microsoft.com/office/officeart/2008/layout/LinedList"/>
    <dgm:cxn modelId="{711E2CA0-460A-1B40-9639-47772C41034B}" type="presParOf" srcId="{1D863E3F-230D-CF47-8E4A-D1EC13332623}" destId="{97A1F092-1A0E-9D44-A43E-AC5CB226367D}" srcOrd="0" destOrd="0" presId="urn:microsoft.com/office/officeart/2008/layout/LinedList"/>
    <dgm:cxn modelId="{C54B7953-AE0E-204A-89A0-F633D2B3DDAF}" type="presParOf" srcId="{1D863E3F-230D-CF47-8E4A-D1EC13332623}" destId="{DEE6E4CB-801F-724D-A353-60D1CE0DCFB5}" srcOrd="1" destOrd="0" presId="urn:microsoft.com/office/officeart/2008/layout/LinedList"/>
    <dgm:cxn modelId="{2D34E32D-577C-9C47-A18D-B8EE40FED699}" type="presParOf" srcId="{DEE6E4CB-801F-724D-A353-60D1CE0DCFB5}" destId="{17B604FD-EB45-7D42-AC34-D3654D5F5233}" srcOrd="0" destOrd="0" presId="urn:microsoft.com/office/officeart/2008/layout/LinedList"/>
    <dgm:cxn modelId="{B4155A53-A1B4-3A40-8CDF-5C598CB6A7E6}" type="presParOf" srcId="{DEE6E4CB-801F-724D-A353-60D1CE0DCFB5}" destId="{A7E90B62-FC51-674D-9157-BE1A542467DE}" srcOrd="1" destOrd="0" presId="urn:microsoft.com/office/officeart/2008/layout/LinedList"/>
    <dgm:cxn modelId="{585CBE4D-EC34-ED42-89A0-2B27DF7CC8D3}" type="presParOf" srcId="{1D863E3F-230D-CF47-8E4A-D1EC13332623}" destId="{CC7610F1-EBFD-4641-A2DB-15FD981A6F1C}" srcOrd="2" destOrd="0" presId="urn:microsoft.com/office/officeart/2008/layout/LinedList"/>
    <dgm:cxn modelId="{1FF1D291-E971-2049-91BB-11E8C97EFBEA}" type="presParOf" srcId="{1D863E3F-230D-CF47-8E4A-D1EC13332623}" destId="{F8AD6024-1338-AD41-A0D5-52A7CCCC97A0}" srcOrd="3" destOrd="0" presId="urn:microsoft.com/office/officeart/2008/layout/LinedList"/>
    <dgm:cxn modelId="{118EC4C8-7CD4-DF43-A9CB-3E647B94C53E}" type="presParOf" srcId="{F8AD6024-1338-AD41-A0D5-52A7CCCC97A0}" destId="{6D8B479B-83A0-A14C-A0C5-4971B513882C}" srcOrd="0" destOrd="0" presId="urn:microsoft.com/office/officeart/2008/layout/LinedList"/>
    <dgm:cxn modelId="{84F0D4F5-5ECB-0644-9024-1969DDCBCB4F}" type="presParOf" srcId="{F8AD6024-1338-AD41-A0D5-52A7CCCC97A0}" destId="{3E9C96C4-732B-8247-8671-068F2F3E6B5F}" srcOrd="1" destOrd="0" presId="urn:microsoft.com/office/officeart/2008/layout/LinedList"/>
    <dgm:cxn modelId="{6B3BE2E2-087D-0B41-BB0B-5DB97FA825CD}" type="presParOf" srcId="{1D863E3F-230D-CF47-8E4A-D1EC13332623}" destId="{6B4997B9-CA92-AC4A-8FFA-51B63A72DFE1}" srcOrd="4" destOrd="0" presId="urn:microsoft.com/office/officeart/2008/layout/LinedList"/>
    <dgm:cxn modelId="{875F9D01-4E54-3740-B7F2-F33A8377DC34}" type="presParOf" srcId="{1D863E3F-230D-CF47-8E4A-D1EC13332623}" destId="{493CD890-589A-3A4F-8941-82E6962FEACF}" srcOrd="5" destOrd="0" presId="urn:microsoft.com/office/officeart/2008/layout/LinedList"/>
    <dgm:cxn modelId="{AC5E5A6F-4D45-C34E-B52E-159EFADB0465}" type="presParOf" srcId="{493CD890-589A-3A4F-8941-82E6962FEACF}" destId="{947E8179-2532-2C47-A2D7-821C7294514F}" srcOrd="0" destOrd="0" presId="urn:microsoft.com/office/officeart/2008/layout/LinedList"/>
    <dgm:cxn modelId="{673521EF-F11F-E049-B996-C25D9D6060FD}" type="presParOf" srcId="{493CD890-589A-3A4F-8941-82E6962FEACF}" destId="{C06263E2-CD12-9C4F-B9E2-0027FB8F7A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23C65-1703-4758-87D4-FACE9CE124AD}">
      <dsp:nvSpPr>
        <dsp:cNvPr id="0" name=""/>
        <dsp:cNvSpPr/>
      </dsp:nvSpPr>
      <dsp:spPr>
        <a:xfrm>
          <a:off x="0" y="2425"/>
          <a:ext cx="6173409" cy="12291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8E157-5DFB-44A4-A642-BF22BBFF2D30}">
      <dsp:nvSpPr>
        <dsp:cNvPr id="0" name=""/>
        <dsp:cNvSpPr/>
      </dsp:nvSpPr>
      <dsp:spPr>
        <a:xfrm>
          <a:off x="371827" y="278991"/>
          <a:ext cx="676050" cy="676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41A00-3F09-4687-8C48-2E4DFCE801D0}">
      <dsp:nvSpPr>
        <dsp:cNvPr id="0" name=""/>
        <dsp:cNvSpPr/>
      </dsp:nvSpPr>
      <dsp:spPr>
        <a:xfrm>
          <a:off x="1419706" y="2425"/>
          <a:ext cx="4753702" cy="122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89" tIns="130089" rIns="130089" bIns="13008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Relational algebra and relational calculus are formal languages associated with the relational model.</a:t>
          </a:r>
          <a:endParaRPr lang="en-US" sz="1800" kern="1200"/>
        </a:p>
      </dsp:txBody>
      <dsp:txXfrm>
        <a:off x="1419706" y="2425"/>
        <a:ext cx="4753702" cy="1229182"/>
      </dsp:txXfrm>
    </dsp:sp>
    <dsp:sp modelId="{0FA5F6D7-4478-43C3-98F5-3B71FC2F4E07}">
      <dsp:nvSpPr>
        <dsp:cNvPr id="0" name=""/>
        <dsp:cNvSpPr/>
      </dsp:nvSpPr>
      <dsp:spPr>
        <a:xfrm>
          <a:off x="0" y="1538903"/>
          <a:ext cx="6173409" cy="12291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05D96-F283-4768-B36B-A2E787C48E78}">
      <dsp:nvSpPr>
        <dsp:cNvPr id="0" name=""/>
        <dsp:cNvSpPr/>
      </dsp:nvSpPr>
      <dsp:spPr>
        <a:xfrm>
          <a:off x="371827" y="1815469"/>
          <a:ext cx="676050" cy="676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52152-B732-4196-A4B8-AF4E0E5BBB51}">
      <dsp:nvSpPr>
        <dsp:cNvPr id="0" name=""/>
        <dsp:cNvSpPr/>
      </dsp:nvSpPr>
      <dsp:spPr>
        <a:xfrm>
          <a:off x="1419706" y="1538903"/>
          <a:ext cx="4753702" cy="122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89" tIns="130089" rIns="130089" bIns="13008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Informally, relational algebra is a (high-level) procedural language and relational calculus a non-procedural language.</a:t>
          </a:r>
          <a:endParaRPr lang="en-US" sz="1800" kern="1200"/>
        </a:p>
      </dsp:txBody>
      <dsp:txXfrm>
        <a:off x="1419706" y="1538903"/>
        <a:ext cx="4753702" cy="1229182"/>
      </dsp:txXfrm>
    </dsp:sp>
    <dsp:sp modelId="{D2F2DB74-DE3D-4A16-AA0D-51DB9CF2753B}">
      <dsp:nvSpPr>
        <dsp:cNvPr id="0" name=""/>
        <dsp:cNvSpPr/>
      </dsp:nvSpPr>
      <dsp:spPr>
        <a:xfrm>
          <a:off x="0" y="3075382"/>
          <a:ext cx="6173409" cy="12291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E32C4-5FBE-4AAE-A0F6-37A25DB8819B}">
      <dsp:nvSpPr>
        <dsp:cNvPr id="0" name=""/>
        <dsp:cNvSpPr/>
      </dsp:nvSpPr>
      <dsp:spPr>
        <a:xfrm>
          <a:off x="371827" y="3351948"/>
          <a:ext cx="676050" cy="676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C0F9D-605D-4A5D-B927-BAAC49224DC3}">
      <dsp:nvSpPr>
        <dsp:cNvPr id="0" name=""/>
        <dsp:cNvSpPr/>
      </dsp:nvSpPr>
      <dsp:spPr>
        <a:xfrm>
          <a:off x="1419706" y="3075382"/>
          <a:ext cx="4753702" cy="122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89" tIns="130089" rIns="130089" bIns="13008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However, formally both are equivalent to one another.</a:t>
          </a:r>
          <a:endParaRPr lang="en-US" sz="1800" kern="1200"/>
        </a:p>
      </dsp:txBody>
      <dsp:txXfrm>
        <a:off x="1419706" y="3075382"/>
        <a:ext cx="4753702" cy="1229182"/>
      </dsp:txXfrm>
    </dsp:sp>
    <dsp:sp modelId="{79183220-94F5-4419-A041-D2F2C34D5C36}">
      <dsp:nvSpPr>
        <dsp:cNvPr id="0" name=""/>
        <dsp:cNvSpPr/>
      </dsp:nvSpPr>
      <dsp:spPr>
        <a:xfrm>
          <a:off x="0" y="4611860"/>
          <a:ext cx="6173409" cy="12291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ABCF4-BC29-4328-99B0-88D0BDFEBE34}">
      <dsp:nvSpPr>
        <dsp:cNvPr id="0" name=""/>
        <dsp:cNvSpPr/>
      </dsp:nvSpPr>
      <dsp:spPr>
        <a:xfrm>
          <a:off x="371827" y="4888427"/>
          <a:ext cx="676050" cy="6760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B8D83-7939-4B21-ACBE-62BE6A16405B}">
      <dsp:nvSpPr>
        <dsp:cNvPr id="0" name=""/>
        <dsp:cNvSpPr/>
      </dsp:nvSpPr>
      <dsp:spPr>
        <a:xfrm>
          <a:off x="1419706" y="4611860"/>
          <a:ext cx="4753702" cy="122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89" tIns="130089" rIns="130089" bIns="13008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 language that produces a relation that can be derived using relational calculus is </a:t>
          </a:r>
          <a:r>
            <a:rPr lang="en-GB" sz="1800" u="sng" kern="1200"/>
            <a:t>relationally complete</a:t>
          </a:r>
          <a:r>
            <a:rPr lang="en-GB" sz="1800" kern="1200"/>
            <a:t>.</a:t>
          </a:r>
          <a:endParaRPr lang="en-US" sz="1800" kern="1200"/>
        </a:p>
      </dsp:txBody>
      <dsp:txXfrm>
        <a:off x="1419706" y="4611860"/>
        <a:ext cx="4753702" cy="12291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16095-CF3C-2547-953F-2039A3BC8495}">
      <dsp:nvSpPr>
        <dsp:cNvPr id="0" name=""/>
        <dsp:cNvSpPr/>
      </dsp:nvSpPr>
      <dsp:spPr>
        <a:xfrm>
          <a:off x="0" y="2853"/>
          <a:ext cx="6173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8B6E3-F288-FE48-9882-ECBA79277CC3}">
      <dsp:nvSpPr>
        <dsp:cNvPr id="0" name=""/>
        <dsp:cNvSpPr/>
      </dsp:nvSpPr>
      <dsp:spPr>
        <a:xfrm>
          <a:off x="0" y="2853"/>
          <a:ext cx="6173409" cy="194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Relational algebra operations work on one or more relations to define another relation without changing the original relations.</a:t>
          </a:r>
          <a:endParaRPr lang="en-US" sz="2700" kern="1200"/>
        </a:p>
      </dsp:txBody>
      <dsp:txXfrm>
        <a:off x="0" y="2853"/>
        <a:ext cx="6173409" cy="1945920"/>
      </dsp:txXfrm>
    </dsp:sp>
    <dsp:sp modelId="{E1521135-764A-954B-AADB-C782F456DA2C}">
      <dsp:nvSpPr>
        <dsp:cNvPr id="0" name=""/>
        <dsp:cNvSpPr/>
      </dsp:nvSpPr>
      <dsp:spPr>
        <a:xfrm>
          <a:off x="0" y="1948774"/>
          <a:ext cx="6173409" cy="0"/>
        </a:xfrm>
        <a:prstGeom prst="line">
          <a:avLst/>
        </a:prstGeom>
        <a:solidFill>
          <a:schemeClr val="accent2">
            <a:hueOff val="0"/>
            <a:satOff val="0"/>
            <a:lumOff val="-549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E232F-3227-DB41-AE2C-57FC212A00BC}">
      <dsp:nvSpPr>
        <dsp:cNvPr id="0" name=""/>
        <dsp:cNvSpPr/>
      </dsp:nvSpPr>
      <dsp:spPr>
        <a:xfrm>
          <a:off x="0" y="1948774"/>
          <a:ext cx="6173409" cy="194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Both operands and results are relations, so output from one operation can become input to another operation. </a:t>
          </a:r>
          <a:endParaRPr lang="en-US" sz="2700" kern="1200"/>
        </a:p>
      </dsp:txBody>
      <dsp:txXfrm>
        <a:off x="0" y="1948774"/>
        <a:ext cx="6173409" cy="1945920"/>
      </dsp:txXfrm>
    </dsp:sp>
    <dsp:sp modelId="{D95BED40-5602-F541-8E79-72F527572CE9}">
      <dsp:nvSpPr>
        <dsp:cNvPr id="0" name=""/>
        <dsp:cNvSpPr/>
      </dsp:nvSpPr>
      <dsp:spPr>
        <a:xfrm>
          <a:off x="0" y="3894694"/>
          <a:ext cx="6173409" cy="0"/>
        </a:xfrm>
        <a:prstGeom prst="line">
          <a:avLst/>
        </a:prstGeom>
        <a:solidFill>
          <a:schemeClr val="accent2">
            <a:hueOff val="0"/>
            <a:satOff val="0"/>
            <a:lumOff val="-1098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1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63E80-E384-6141-B5B8-AFA35BBA4238}">
      <dsp:nvSpPr>
        <dsp:cNvPr id="0" name=""/>
        <dsp:cNvSpPr/>
      </dsp:nvSpPr>
      <dsp:spPr>
        <a:xfrm>
          <a:off x="0" y="3894694"/>
          <a:ext cx="6173409" cy="194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Allows expressions to be nested, just as in arithmetic. This property is called </a:t>
          </a:r>
          <a:r>
            <a:rPr lang="en-GB" sz="2700" u="sng" kern="1200"/>
            <a:t>closure</a:t>
          </a:r>
          <a:r>
            <a:rPr lang="en-GB" sz="2700" kern="1200"/>
            <a:t>.</a:t>
          </a:r>
          <a:endParaRPr lang="en-US" sz="2700" kern="1200"/>
        </a:p>
      </dsp:txBody>
      <dsp:txXfrm>
        <a:off x="0" y="3894694"/>
        <a:ext cx="6173409" cy="1945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DF104-283A-834A-89EB-D04F456C19F1}">
      <dsp:nvSpPr>
        <dsp:cNvPr id="0" name=""/>
        <dsp:cNvSpPr/>
      </dsp:nvSpPr>
      <dsp:spPr>
        <a:xfrm>
          <a:off x="0" y="737018"/>
          <a:ext cx="10515600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300" kern="1200"/>
            <a:t>Heading contains the names of the attributes and the body contains the relation</a:t>
          </a:r>
          <a:endParaRPr lang="en-US" sz="2300" kern="1200"/>
        </a:p>
      </dsp:txBody>
      <dsp:txXfrm>
        <a:off x="0" y="737018"/>
        <a:ext cx="10515600" cy="1376550"/>
      </dsp:txXfrm>
    </dsp:sp>
    <dsp:sp modelId="{33122F82-A931-F94F-B9D1-244803E65DA7}">
      <dsp:nvSpPr>
        <dsp:cNvPr id="0" name=""/>
        <dsp:cNvSpPr/>
      </dsp:nvSpPr>
      <dsp:spPr>
        <a:xfrm>
          <a:off x="525780" y="397538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300" b="1" kern="1200" dirty="0" err="1"/>
            <a:t>Relvar</a:t>
          </a:r>
          <a:r>
            <a:rPr lang="en-ID" sz="2300" kern="1200" dirty="0"/>
            <a:t>: Variable that holds a relation</a:t>
          </a:r>
          <a:endParaRPr lang="en-US" sz="2300" kern="1200" dirty="0"/>
        </a:p>
      </dsp:txBody>
      <dsp:txXfrm>
        <a:off x="558924" y="430682"/>
        <a:ext cx="7294632" cy="612672"/>
      </dsp:txXfrm>
    </dsp:sp>
    <dsp:sp modelId="{81FE6780-551E-EF49-8437-4971870A6EA1}">
      <dsp:nvSpPr>
        <dsp:cNvPr id="0" name=""/>
        <dsp:cNvSpPr/>
      </dsp:nvSpPr>
      <dsp:spPr>
        <a:xfrm>
          <a:off x="0" y="2577249"/>
          <a:ext cx="10515600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300" b="1" kern="1200"/>
            <a:t>Closure</a:t>
          </a:r>
          <a:r>
            <a:rPr lang="en-ID" sz="2300" kern="1200"/>
            <a:t>: Use of relational algebra operators on existing relations produces new relations </a:t>
          </a:r>
          <a:endParaRPr lang="en-US" sz="2300" kern="1200"/>
        </a:p>
      </dsp:txBody>
      <dsp:txXfrm>
        <a:off x="0" y="2577249"/>
        <a:ext cx="10515600" cy="1376550"/>
      </dsp:txXfrm>
    </dsp:sp>
    <dsp:sp modelId="{33A7CAEA-EFEE-EB4F-9AD6-A32657D51F08}">
      <dsp:nvSpPr>
        <dsp:cNvPr id="0" name=""/>
        <dsp:cNvSpPr/>
      </dsp:nvSpPr>
      <dsp:spPr>
        <a:xfrm>
          <a:off x="525780" y="2237769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300" kern="1200"/>
            <a:t>Relational operators have the property of closure </a:t>
          </a:r>
          <a:endParaRPr lang="en-US" sz="2300" kern="1200"/>
        </a:p>
      </dsp:txBody>
      <dsp:txXfrm>
        <a:off x="558924" y="2270913"/>
        <a:ext cx="7294632" cy="612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F092-1A0E-9D44-A43E-AC5CB226367D}">
      <dsp:nvSpPr>
        <dsp:cNvPr id="0" name=""/>
        <dsp:cNvSpPr/>
      </dsp:nvSpPr>
      <dsp:spPr>
        <a:xfrm>
          <a:off x="0" y="2853"/>
          <a:ext cx="6173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604FD-EB45-7D42-AC34-D3654D5F5233}">
      <dsp:nvSpPr>
        <dsp:cNvPr id="0" name=""/>
        <dsp:cNvSpPr/>
      </dsp:nvSpPr>
      <dsp:spPr>
        <a:xfrm>
          <a:off x="0" y="2853"/>
          <a:ext cx="6173409" cy="194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Five basic operations in relational algebra: Selection, Projection, Cartesian product, Union,  and Set Difference. </a:t>
          </a:r>
          <a:endParaRPr lang="en-US" sz="2700" kern="1200"/>
        </a:p>
      </dsp:txBody>
      <dsp:txXfrm>
        <a:off x="0" y="2853"/>
        <a:ext cx="6173409" cy="1945920"/>
      </dsp:txXfrm>
    </dsp:sp>
    <dsp:sp modelId="{CC7610F1-EBFD-4641-A2DB-15FD981A6F1C}">
      <dsp:nvSpPr>
        <dsp:cNvPr id="0" name=""/>
        <dsp:cNvSpPr/>
      </dsp:nvSpPr>
      <dsp:spPr>
        <a:xfrm>
          <a:off x="0" y="1948774"/>
          <a:ext cx="6173409" cy="0"/>
        </a:xfrm>
        <a:prstGeom prst="line">
          <a:avLst/>
        </a:prstGeom>
        <a:solidFill>
          <a:schemeClr val="accent2">
            <a:hueOff val="0"/>
            <a:satOff val="0"/>
            <a:lumOff val="-549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B479B-83A0-A14C-A0C5-4971B513882C}">
      <dsp:nvSpPr>
        <dsp:cNvPr id="0" name=""/>
        <dsp:cNvSpPr/>
      </dsp:nvSpPr>
      <dsp:spPr>
        <a:xfrm>
          <a:off x="0" y="1948774"/>
          <a:ext cx="6173409" cy="194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These perform most of the data retrieval operations needed.</a:t>
          </a:r>
          <a:endParaRPr lang="en-US" sz="2700" kern="1200"/>
        </a:p>
      </dsp:txBody>
      <dsp:txXfrm>
        <a:off x="0" y="1948774"/>
        <a:ext cx="6173409" cy="1945920"/>
      </dsp:txXfrm>
    </dsp:sp>
    <dsp:sp modelId="{6B4997B9-CA92-AC4A-8FFA-51B63A72DFE1}">
      <dsp:nvSpPr>
        <dsp:cNvPr id="0" name=""/>
        <dsp:cNvSpPr/>
      </dsp:nvSpPr>
      <dsp:spPr>
        <a:xfrm>
          <a:off x="0" y="3894694"/>
          <a:ext cx="6173409" cy="0"/>
        </a:xfrm>
        <a:prstGeom prst="line">
          <a:avLst/>
        </a:prstGeom>
        <a:solidFill>
          <a:schemeClr val="accent2">
            <a:hueOff val="0"/>
            <a:satOff val="0"/>
            <a:lumOff val="-1098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1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E8179-2532-2C47-A2D7-821C7294514F}">
      <dsp:nvSpPr>
        <dsp:cNvPr id="0" name=""/>
        <dsp:cNvSpPr/>
      </dsp:nvSpPr>
      <dsp:spPr>
        <a:xfrm>
          <a:off x="0" y="3894694"/>
          <a:ext cx="6173409" cy="194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Also have Join, Intersection, and Division operations, which can be expressed in terms of 5 basic operations.</a:t>
          </a:r>
          <a:endParaRPr lang="en-US" sz="2700" kern="1200"/>
        </a:p>
      </dsp:txBody>
      <dsp:txXfrm>
        <a:off x="0" y="3894694"/>
        <a:ext cx="6173409" cy="1945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0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7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3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2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8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16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1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64792-30C5-45F9-B43C-83612DCC0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/>
          </a:blip>
          <a:srcRect r="-1" b="15089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F24728-001C-9A4E-A6DC-2055BD2B7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Relational Algebra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1CA83-DD92-2041-902A-79298C553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TIF 2302</a:t>
            </a:r>
          </a:p>
        </p:txBody>
      </p:sp>
      <p:grpSp>
        <p:nvGrpSpPr>
          <p:cNvPr id="44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8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442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20AF-588F-9349-B503-536F6D1D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(or Restriction)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88AF5-489A-3445-B89A-4606BF397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Works on a single relation R and defines a relation that contains only those tuples (rows) of R that satisfy the specified condition (</a:t>
            </a:r>
            <a:r>
              <a:rPr lang="en-GB" altLang="en-US" i="1" dirty="0"/>
              <a:t>predicate</a:t>
            </a:r>
            <a:r>
              <a:rPr lang="en-GB" altLang="en-US" dirty="0"/>
              <a:t>).</a:t>
            </a:r>
          </a:p>
          <a:p>
            <a:pPr marL="0" indent="0">
              <a:buNone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831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9353-6418-1444-B913-E9BA7ACC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Selection (or Restriction)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8E608-E756-0044-A736-5ED62AC3B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0"/>
            <a:ext cx="11087100" cy="50419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800" dirty="0"/>
              <a:t>Notation:  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800" i="1" dirty="0">
                <a:sym typeface="Symbol" pitchFamily="2" charset="2"/>
              </a:rPr>
              <a:t>	</a:t>
            </a:r>
            <a:r>
              <a:rPr lang="en-US" altLang="en-US" sz="2400" i="1" dirty="0">
                <a:sym typeface="Symbol" pitchFamily="2" charset="2"/>
              </a:rPr>
              <a:t></a:t>
            </a:r>
            <a:r>
              <a:rPr lang="en-US" altLang="en-US" sz="2400" dirty="0">
                <a:sym typeface="Symbol" pitchFamily="2" charset="2"/>
              </a:rPr>
              <a:t> </a:t>
            </a:r>
            <a:r>
              <a:rPr lang="en-US" altLang="en-US" sz="2400" i="1" baseline="-25000" dirty="0">
                <a:sym typeface="Symbol" pitchFamily="2" charset="2"/>
              </a:rPr>
              <a:t>p</a:t>
            </a:r>
            <a:r>
              <a:rPr lang="en-US" altLang="en-US" sz="2400" dirty="0">
                <a:sym typeface="Symbol" pitchFamily="2" charset="2"/>
              </a:rPr>
              <a:t>(</a:t>
            </a:r>
            <a:r>
              <a:rPr lang="en-US" altLang="en-US" sz="2400" i="1" dirty="0">
                <a:sym typeface="Symbol" pitchFamily="2" charset="2"/>
              </a:rPr>
              <a:t>r</a:t>
            </a:r>
            <a:r>
              <a:rPr lang="en-US" altLang="en-US" sz="2400" dirty="0">
                <a:sym typeface="Symbol" pitchFamily="2" charset="2"/>
              </a:rPr>
              <a:t>) 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endParaRPr lang="en-GB" altLang="en-US" sz="1800" dirty="0"/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800" i="1" dirty="0">
                <a:sym typeface="Symbol" pitchFamily="2" charset="2"/>
              </a:rPr>
              <a:t> </a:t>
            </a:r>
            <a:r>
              <a:rPr lang="en-US" altLang="en-US" sz="1800" dirty="0">
                <a:sym typeface="Symbol" pitchFamily="2" charset="2"/>
              </a:rPr>
              <a:t>is called sigma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800" i="1" dirty="0">
                <a:sym typeface="Symbol" pitchFamily="2" charset="2"/>
              </a:rPr>
              <a:t>p</a:t>
            </a:r>
            <a:r>
              <a:rPr lang="en-US" altLang="en-US" sz="1800" dirty="0">
                <a:sym typeface="Symbol" pitchFamily="2" charset="2"/>
              </a:rPr>
              <a:t> is called the </a:t>
            </a:r>
            <a:r>
              <a:rPr lang="en-US" altLang="en-US" sz="1800" b="1" dirty="0">
                <a:sym typeface="Symbol" pitchFamily="2" charset="2"/>
              </a:rPr>
              <a:t>selection predicate</a:t>
            </a:r>
            <a:endParaRPr lang="en-US" altLang="en-US" sz="1800" b="1" i="1" dirty="0">
              <a:sym typeface="Symbol" pitchFamily="2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800" dirty="0"/>
              <a:t>Defined as: </a:t>
            </a:r>
            <a:r>
              <a:rPr lang="en-US" altLang="en-US" sz="1800" i="1" dirty="0">
                <a:sym typeface="Symbol" pitchFamily="2" charset="2"/>
              </a:rPr>
              <a:t></a:t>
            </a:r>
            <a:r>
              <a:rPr lang="en-US" altLang="en-US" sz="1800" i="1" baseline="-25000" dirty="0">
                <a:sym typeface="Symbol" pitchFamily="2" charset="2"/>
              </a:rPr>
              <a:t>p</a:t>
            </a:r>
            <a:r>
              <a:rPr lang="en-US" altLang="en-US" sz="1800" dirty="0">
                <a:sym typeface="Symbol" pitchFamily="2" charset="2"/>
              </a:rPr>
              <a:t>(</a:t>
            </a:r>
            <a:r>
              <a:rPr lang="en-US" altLang="en-US" sz="1800" b="1" i="1" dirty="0">
                <a:sym typeface="Symbol" pitchFamily="2" charset="2"/>
              </a:rPr>
              <a:t>r</a:t>
            </a:r>
            <a:r>
              <a:rPr lang="en-US" altLang="en-US" sz="1800" dirty="0">
                <a:sym typeface="Symbol" pitchFamily="2" charset="2"/>
              </a:rPr>
              <a:t>) = {</a:t>
            </a:r>
            <a:r>
              <a:rPr lang="en-US" altLang="en-US" sz="1800" i="1" dirty="0">
                <a:sym typeface="Symbol" pitchFamily="2" charset="2"/>
              </a:rPr>
              <a:t>t</a:t>
            </a:r>
            <a:r>
              <a:rPr lang="en-US" altLang="en-US" sz="1800" dirty="0">
                <a:sym typeface="Symbol" pitchFamily="2" charset="2"/>
              </a:rPr>
              <a:t> | </a:t>
            </a:r>
            <a:r>
              <a:rPr lang="en-US" altLang="en-US" sz="1800" i="1" dirty="0">
                <a:sym typeface="Symbol" pitchFamily="2" charset="2"/>
              </a:rPr>
              <a:t>t</a:t>
            </a:r>
            <a:r>
              <a:rPr lang="en-US" altLang="en-US" sz="1800" dirty="0">
                <a:sym typeface="Symbol" pitchFamily="2" charset="2"/>
              </a:rPr>
              <a:t>  </a:t>
            </a:r>
            <a:r>
              <a:rPr lang="en-US" altLang="en-US" sz="1800" i="1" dirty="0">
                <a:sym typeface="Symbol" pitchFamily="2" charset="2"/>
              </a:rPr>
              <a:t>r</a:t>
            </a:r>
            <a:r>
              <a:rPr lang="en-US" altLang="en-US" sz="1800" dirty="0">
                <a:sym typeface="Symbol" pitchFamily="2" charset="2"/>
              </a:rPr>
              <a:t> </a:t>
            </a:r>
            <a:r>
              <a:rPr lang="en-US" altLang="en-US" sz="1800" b="1" dirty="0">
                <a:sym typeface="Symbol" pitchFamily="2" charset="2"/>
              </a:rPr>
              <a:t>and </a:t>
            </a:r>
            <a:r>
              <a:rPr lang="en-US" altLang="en-US" sz="1800" i="1" dirty="0">
                <a:sym typeface="Symbol" pitchFamily="2" charset="2"/>
              </a:rPr>
              <a:t>p(t)</a:t>
            </a:r>
            <a:r>
              <a:rPr lang="en-US" altLang="en-US" sz="1800" dirty="0">
                <a:sym typeface="Symbol" pitchFamily="2" charset="2"/>
              </a:rPr>
              <a:t>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800" dirty="0">
                <a:sym typeface="Symbol" pitchFamily="2" charset="2"/>
              </a:rPr>
              <a:t>	Where</a:t>
            </a:r>
            <a:r>
              <a:rPr lang="en-US" altLang="en-US" sz="1800" i="1" dirty="0">
                <a:sym typeface="Symbol" pitchFamily="2" charset="2"/>
              </a:rPr>
              <a:t> p</a:t>
            </a:r>
            <a:r>
              <a:rPr lang="en-US" altLang="en-US" sz="1800" dirty="0">
                <a:sym typeface="Symbol" pitchFamily="2" charset="2"/>
              </a:rPr>
              <a:t> is a formula in propositional calculus consisting of </a:t>
            </a:r>
            <a:r>
              <a:rPr lang="en-US" altLang="en-US" sz="1800" b="1" dirty="0">
                <a:sym typeface="Symbol" pitchFamily="2" charset="2"/>
              </a:rPr>
              <a:t>terms</a:t>
            </a:r>
            <a:r>
              <a:rPr lang="en-US" altLang="en-US" sz="1800" dirty="0">
                <a:sym typeface="Symbol" pitchFamily="2" charset="2"/>
              </a:rPr>
              <a:t> connected by :  (</a:t>
            </a:r>
            <a:r>
              <a:rPr lang="en-US" altLang="en-US" sz="1800" b="1" dirty="0">
                <a:sym typeface="Symbol" pitchFamily="2" charset="2"/>
              </a:rPr>
              <a:t>and</a:t>
            </a:r>
            <a:r>
              <a:rPr lang="en-US" altLang="en-US" sz="1800" dirty="0">
                <a:sym typeface="Symbol" pitchFamily="2" charset="2"/>
              </a:rPr>
              <a:t>),  (</a:t>
            </a:r>
            <a:r>
              <a:rPr lang="en-US" altLang="en-US" sz="1800" b="1" dirty="0">
                <a:sym typeface="Symbol" pitchFamily="2" charset="2"/>
              </a:rPr>
              <a:t>or</a:t>
            </a:r>
            <a:r>
              <a:rPr lang="en-US" altLang="en-US" sz="1800" dirty="0">
                <a:sym typeface="Symbol" pitchFamily="2" charset="2"/>
              </a:rPr>
              <a:t>),  (</a:t>
            </a:r>
            <a:r>
              <a:rPr lang="en-US" altLang="en-US" sz="1800" b="1" dirty="0">
                <a:sym typeface="Symbol" pitchFamily="2" charset="2"/>
              </a:rPr>
              <a:t>not</a:t>
            </a:r>
            <a:r>
              <a:rPr lang="en-US" altLang="en-US" sz="1800" dirty="0">
                <a:sym typeface="Symbol" pitchFamily="2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658938" algn="l"/>
                <a:tab pos="3149600" algn="ctr"/>
                <a:tab pos="3425825" algn="l"/>
              </a:tabLst>
            </a:pPr>
            <a:br>
              <a:rPr lang="en-US" altLang="en-US" sz="1800" dirty="0">
                <a:sym typeface="Symbol" pitchFamily="2" charset="2"/>
              </a:rPr>
            </a:br>
            <a:r>
              <a:rPr lang="en-US" altLang="en-US" sz="1800" dirty="0">
                <a:sym typeface="Symbol" pitchFamily="2" charset="2"/>
              </a:rPr>
              <a:t>Each </a:t>
            </a:r>
            <a:r>
              <a:rPr lang="en-US" altLang="en-US" sz="1800" b="1" dirty="0">
                <a:sym typeface="Symbol" pitchFamily="2" charset="2"/>
              </a:rPr>
              <a:t>term</a:t>
            </a:r>
            <a:r>
              <a:rPr lang="en-US" altLang="en-US" sz="1800" dirty="0">
                <a:sym typeface="Symbol" pitchFamily="2" charset="2"/>
              </a:rPr>
              <a:t> is one of:</a:t>
            </a:r>
          </a:p>
          <a:p>
            <a:pPr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800" dirty="0">
                <a:sym typeface="Symbol" pitchFamily="2" charset="2"/>
              </a:rPr>
              <a:t>		&lt;attribute&gt;	</a:t>
            </a:r>
            <a:r>
              <a:rPr lang="en-US" altLang="en-US" sz="1800" i="1" dirty="0">
                <a:sym typeface="Symbol" pitchFamily="2" charset="2"/>
              </a:rPr>
              <a:t>op</a:t>
            </a:r>
            <a:r>
              <a:rPr lang="en-US" altLang="en-US" sz="1800" dirty="0">
                <a:sym typeface="Symbol" pitchFamily="2" charset="2"/>
              </a:rPr>
              <a:t> 	&lt;attribute&gt; or &lt;constant&gt;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800" dirty="0">
                <a:sym typeface="Symbol" pitchFamily="2" charset="2"/>
              </a:rPr>
              <a:t>     where </a:t>
            </a:r>
            <a:r>
              <a:rPr lang="en-US" altLang="en-US" sz="1800" i="1" dirty="0">
                <a:sym typeface="Symbol" pitchFamily="2" charset="2"/>
              </a:rPr>
              <a:t>op</a:t>
            </a:r>
            <a:r>
              <a:rPr lang="en-US" altLang="en-US" sz="1800" dirty="0">
                <a:sym typeface="Symbol" pitchFamily="2" charset="2"/>
              </a:rPr>
              <a:t> is one of:  =, , &gt;, . &lt;. </a:t>
            </a:r>
          </a:p>
        </p:txBody>
      </p:sp>
    </p:spTree>
    <p:extLst>
      <p:ext uri="{BB962C8B-B14F-4D97-AF65-F5344CB8AC3E}">
        <p14:creationId xmlns:p14="http://schemas.microsoft.com/office/powerpoint/2010/main" val="12948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18BA-2277-3A4A-9FDE-BCF8B13E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Example (</a:t>
            </a:r>
            <a:r>
              <a:rPr lang="en-US" altLang="en-US" dirty="0"/>
              <a:t>Select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3477-2745-7340-B58A-7C4A4B83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relation where the instructor is in the “Physics” department.</a:t>
            </a:r>
          </a:p>
          <a:p>
            <a:pPr lvl="3">
              <a:buFont typeface="Symbol" pitchFamily="2" charset="2"/>
              <a:buChar char="s"/>
            </a:pPr>
            <a:r>
              <a:rPr lang="en-US" altLang="en-US" sz="2800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2800" i="1" baseline="-25000">
                <a:sym typeface="Symbol" panose="05050102010706020507" pitchFamily="18" charset="2"/>
              </a:rPr>
              <a:t>“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sz="2800" dirty="0">
                <a:sym typeface="Symbol" panose="05050102010706020507" pitchFamily="18" charset="2"/>
              </a:rPr>
              <a:t>(</a:t>
            </a:r>
            <a:r>
              <a:rPr lang="en-US" altLang="ja-JP" sz="2800" i="1" dirty="0">
                <a:sym typeface="Symbol" panose="05050102010706020507" pitchFamily="18" charset="2"/>
              </a:rPr>
              <a:t>instructor</a:t>
            </a:r>
            <a:r>
              <a:rPr lang="en-US" altLang="ja-JP" sz="2800" dirty="0">
                <a:sym typeface="Symbol" panose="05050102010706020507" pitchFamily="18" charset="2"/>
              </a:rPr>
              <a:t>)</a:t>
            </a:r>
          </a:p>
          <a:p>
            <a:pPr marL="1371600" lvl="3" indent="0">
              <a:buNone/>
            </a:pPr>
            <a:endParaRPr lang="en-US" altLang="ja-JP" sz="2800" dirty="0"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  <a:p>
            <a:endParaRPr lang="en-US" dirty="0"/>
          </a:p>
        </p:txBody>
      </p:sp>
      <p:pic>
        <p:nvPicPr>
          <p:cNvPr id="4" name="Picture 2" descr="C:\Users\as668\Desktop\2_10.jpg">
            <a:extLst>
              <a:ext uri="{FF2B5EF4-FFF2-40B4-BE49-F238E27FC236}">
                <a16:creationId xmlns:a16="http://schemas.microsoft.com/office/drawing/2014/main" id="{AF41EFF2-876E-0A44-B4D8-2514E50A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027" y="4820981"/>
            <a:ext cx="4652008" cy="970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31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8A87-C648-3242-9769-23AFA06A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Example (</a:t>
            </a:r>
            <a:r>
              <a:rPr lang="en-US" altLang="en-US" dirty="0"/>
              <a:t>Select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C56D-34F7-2049-BF41-77075C580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List all staff with a salary greater than £10,000.</a:t>
            </a:r>
          </a:p>
          <a:p>
            <a:pPr marL="914400" lvl="2" indent="0">
              <a:buNone/>
            </a:pPr>
            <a:r>
              <a:rPr lang="tr-TR" sz="3600" dirty="0" err="1"/>
              <a:t>σ</a:t>
            </a:r>
            <a:r>
              <a:rPr lang="tr-TR" dirty="0" err="1"/>
              <a:t>salary</a:t>
            </a:r>
            <a:r>
              <a:rPr lang="tr-TR" dirty="0"/>
              <a:t> &gt;</a:t>
            </a:r>
            <a:r>
              <a:rPr lang="tr-TR" sz="3600" dirty="0"/>
              <a:t> </a:t>
            </a:r>
            <a:r>
              <a:rPr lang="tr-TR" dirty="0"/>
              <a:t>10000</a:t>
            </a:r>
            <a:r>
              <a:rPr lang="tr-TR" sz="3200" dirty="0"/>
              <a:t>(</a:t>
            </a:r>
            <a:r>
              <a:rPr lang="tr-TR" sz="3200" dirty="0" err="1"/>
              <a:t>Staff</a:t>
            </a:r>
            <a:r>
              <a:rPr lang="tr-TR" sz="3200" dirty="0"/>
              <a:t>)</a:t>
            </a:r>
          </a:p>
          <a:p>
            <a:pPr lvl="2"/>
            <a:endParaRPr lang="tr-TR" sz="2400" dirty="0"/>
          </a:p>
          <a:p>
            <a:pPr lvl="1"/>
            <a:r>
              <a:rPr lang="en-US" altLang="en-US" sz="2800" dirty="0">
                <a:sym typeface="Symbol" panose="05050102010706020507" pitchFamily="18" charset="2"/>
              </a:rPr>
              <a:t>Result</a:t>
            </a:r>
          </a:p>
          <a:p>
            <a:pPr lvl="1"/>
            <a:endParaRPr lang="tr-TR" sz="2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1B08C-1C3C-154B-98FA-634CD180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45186"/>
            <a:ext cx="7803355" cy="20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07B7-E4F6-2E49-8482-5CC80C10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Example (</a:t>
            </a:r>
            <a:r>
              <a:rPr lang="en-US" altLang="en-US" dirty="0"/>
              <a:t>Select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6A676-1EAA-1941-84EF-4D82CE23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Find the instructors in Physics with a salary greater $90,000, we write:</a:t>
            </a:r>
          </a:p>
          <a:p>
            <a:pPr marL="0" indent="0">
              <a:buNone/>
              <a:tabLst>
                <a:tab pos="1658938" algn="l"/>
                <a:tab pos="3149600" algn="ctr"/>
                <a:tab pos="3425825" algn="l"/>
              </a:tabLst>
            </a:pP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sz="3600" dirty="0">
                <a:sym typeface="Symbol" panose="05050102010706020507" pitchFamily="18" charset="2"/>
              </a:rPr>
              <a:t>          </a:t>
            </a:r>
            <a:r>
              <a:rPr lang="en-US" altLang="en-US" sz="3600" i="1" dirty="0">
                <a:sym typeface="Symbol" panose="05050102010706020507" pitchFamily="18" charset="2"/>
              </a:rPr>
              <a:t></a:t>
            </a:r>
            <a:r>
              <a:rPr lang="en-US" altLang="en-US" sz="3600" dirty="0">
                <a:sym typeface="Symbol" panose="05050102010706020507" pitchFamily="18" charset="2"/>
              </a:rPr>
              <a:t> </a:t>
            </a:r>
            <a:r>
              <a:rPr lang="en-US" altLang="en-US" sz="4000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4000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4000" i="1" baseline="-25000">
                <a:sym typeface="Symbol" panose="05050102010706020507" pitchFamily="18" charset="2"/>
              </a:rPr>
              <a:t>“</a:t>
            </a:r>
            <a:r>
              <a:rPr lang="en-US" altLang="ja-JP" sz="4000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sz="4000" i="1" baseline="-25000">
                <a:sym typeface="Symbol" panose="05050102010706020507" pitchFamily="18" charset="2"/>
              </a:rPr>
              <a:t>” </a:t>
            </a:r>
            <a:r>
              <a:rPr lang="en-US" altLang="en-US" sz="4000" dirty="0">
                <a:sym typeface="Symbol" panose="05050102010706020507" pitchFamily="18" charset="2"/>
              </a:rPr>
              <a:t></a:t>
            </a:r>
            <a:r>
              <a:rPr lang="ja-JP" altLang="en-US" sz="4000" i="1" baseline="-25000">
                <a:sym typeface="Symbol" panose="05050102010706020507" pitchFamily="18" charset="2"/>
              </a:rPr>
              <a:t> </a:t>
            </a:r>
            <a:r>
              <a:rPr lang="en-US" altLang="ja-JP" sz="4000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sz="3600" i="1" dirty="0">
                <a:sym typeface="Symbol" panose="05050102010706020507" pitchFamily="18" charset="2"/>
              </a:rPr>
              <a:t>&gt; </a:t>
            </a:r>
            <a:r>
              <a:rPr lang="en-US" altLang="ja-JP" sz="2400" i="1" dirty="0">
                <a:sym typeface="Symbol" panose="05050102010706020507" pitchFamily="18" charset="2"/>
              </a:rPr>
              <a:t>90,000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32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sym typeface="Symbol" panose="05050102010706020507" pitchFamily="18" charset="2"/>
              </a:rPr>
              <a:t>)</a:t>
            </a:r>
          </a:p>
          <a:p>
            <a:pPr marL="45720" indent="0">
              <a:buNone/>
              <a:tabLst>
                <a:tab pos="1658938" algn="l"/>
                <a:tab pos="3149600" algn="ctr"/>
                <a:tab pos="3425825" algn="l"/>
              </a:tabLst>
            </a:pPr>
            <a:endParaRPr lang="en-US" altLang="ja-JP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7226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860C-6BBD-A64F-8B9F-443CFF44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Example (</a:t>
            </a:r>
            <a:r>
              <a:rPr lang="en-US" altLang="en-US" dirty="0"/>
              <a:t>Select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ED320-7C18-5745-BD99-1043294C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select predicate may  include comparisons between two attributes. </a:t>
            </a:r>
          </a:p>
          <a:p>
            <a:pPr lvl="1"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800" dirty="0">
                <a:sym typeface="Symbol" panose="05050102010706020507" pitchFamily="18" charset="2"/>
              </a:rPr>
              <a:t>find all departments whose name is the same as their building name:</a:t>
            </a:r>
          </a:p>
          <a:p>
            <a:pPr marL="457200" lvl="1" indent="0"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800" i="1" dirty="0">
                <a:sym typeface="Symbol" panose="05050102010706020507" pitchFamily="18" charset="2"/>
              </a:rPr>
              <a:t> 	</a:t>
            </a:r>
            <a:r>
              <a:rPr lang="en-US" altLang="en-US" sz="4400" i="1" dirty="0">
                <a:sym typeface="Symbol" panose="05050102010706020507" pitchFamily="18" charset="2"/>
              </a:rPr>
              <a:t></a:t>
            </a:r>
            <a:r>
              <a:rPr lang="en-US" altLang="en-US" sz="4400" dirty="0">
                <a:sym typeface="Symbol" panose="05050102010706020507" pitchFamily="18" charset="2"/>
              </a:rPr>
              <a:t> </a:t>
            </a:r>
            <a:r>
              <a:rPr lang="en-US" altLang="en-US" sz="4800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4800" i="1" baseline="-25000" dirty="0">
                <a:sym typeface="Symbol" panose="05050102010706020507" pitchFamily="18" charset="2"/>
              </a:rPr>
              <a:t>=</a:t>
            </a:r>
            <a:r>
              <a:rPr lang="en-US" altLang="ja-JP" sz="48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4400" i="1" dirty="0">
                <a:sym typeface="Symbol" panose="05050102010706020507" pitchFamily="18" charset="2"/>
              </a:rPr>
              <a:t> </a:t>
            </a:r>
            <a:r>
              <a:rPr lang="ja-JP" altLang="en-US" sz="4400" i="1" baseline="-25000">
                <a:sym typeface="Symbol" panose="05050102010706020507" pitchFamily="18" charset="2"/>
              </a:rPr>
              <a:t> </a:t>
            </a:r>
            <a:r>
              <a:rPr lang="en-US" altLang="ja-JP" sz="2800" dirty="0">
                <a:sym typeface="Symbol" panose="05050102010706020507" pitchFamily="18" charset="2"/>
              </a:rPr>
              <a:t>(</a:t>
            </a:r>
            <a:r>
              <a:rPr lang="en-US" altLang="ja-JP" sz="3600" i="1" dirty="0">
                <a:sym typeface="Symbol" panose="05050102010706020507" pitchFamily="18" charset="2"/>
              </a:rPr>
              <a:t>department</a:t>
            </a:r>
            <a:r>
              <a:rPr lang="en-US" altLang="ja-JP" sz="2000" dirty="0">
                <a:sym typeface="Symbol" panose="05050102010706020507" pitchFamily="18" charset="2"/>
              </a:rPr>
              <a:t>)</a:t>
            </a:r>
            <a:endParaRPr lang="en-US" altLang="en-US" sz="4400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2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BABC2-0034-0341-85E4-D3F2955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Projection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49E20-7A42-3D43-800F-8B6B169C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altLang="en-US" dirty="0"/>
              <a:t>Works on a single relation R and defines a relation that contains a vertical subset (</a:t>
            </a:r>
            <a:r>
              <a:rPr lang="en-ID" altLang="en-US" dirty="0"/>
              <a:t>e</a:t>
            </a:r>
            <a:r>
              <a:rPr lang="en-ID" dirty="0"/>
              <a:t>xtracts data vertically ) (i.e. as a column) </a:t>
            </a:r>
            <a:r>
              <a:rPr lang="en-GB" altLang="en-US" dirty="0"/>
              <a:t>of R, extracting the values of specified attributes and eliminating duplicates.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C0CB-7ABA-D646-A88F-7052C79C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3CA7-3604-9A44-BA60-FE2487BE3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  <a:br>
              <a:rPr lang="en-US" altLang="en-US" dirty="0"/>
            </a:br>
            <a:r>
              <a:rPr lang="en-US" altLang="en-US" dirty="0"/>
              <a:t>	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  <a:tabLst>
                <a:tab pos="3257550" algn="ctr"/>
              </a:tabLst>
            </a:pPr>
            <a:endParaRPr lang="en-US" altLang="en-US" dirty="0"/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Duplicate rows removed from result, since relations are sets</a:t>
            </a:r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932B45D4-8F81-0441-B478-379F166731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817084"/>
              </p:ext>
            </p:extLst>
          </p:nvPr>
        </p:nvGraphicFramePr>
        <p:xfrm>
          <a:off x="3859213" y="2068512"/>
          <a:ext cx="2372225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Equation" r:id="rId3" imgW="20193000" imgH="6146800" progId="Equation.3">
                  <p:embed/>
                </p:oleObj>
              </mc:Choice>
              <mc:Fallback>
                <p:oleObj name="Equation" r:id="rId3" imgW="20193000" imgH="6146800" progId="Equation.3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DD17D17E-00A4-114B-B32A-99A8505034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213" y="2068512"/>
                        <a:ext cx="2372225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5676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2608-EC6D-0F4F-8AB4-F08776C7B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</a:t>
            </a:r>
            <a:r>
              <a:rPr lang="en-US" altLang="en-US" dirty="0"/>
              <a:t>Project)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22349-5A40-A445-8FE5-D6D3A63A9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 eliminate the </a:t>
            </a:r>
            <a:r>
              <a:rPr lang="en-US" altLang="en-US" i="1" dirty="0" err="1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 marL="0" indent="0">
              <a:buNone/>
            </a:pP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itchFamily="2" charset="2"/>
              </a:rPr>
              <a:t></a:t>
            </a:r>
            <a:r>
              <a:rPr lang="en-US" altLang="en-US" sz="3600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sz="3200" i="1" dirty="0"/>
              <a:t>instructor</a:t>
            </a:r>
            <a:r>
              <a:rPr lang="en-US" altLang="en-U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3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4588-1828-E549-938A-F8F6D8B6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</a:t>
            </a:r>
            <a:r>
              <a:rPr lang="en-US" altLang="en-US" dirty="0"/>
              <a:t>Project)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D8FC-F3AA-5D49-86F6-C29428F16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 descr="C:\Users\as668\Desktop\Figures-for-slides\2_11.jpg">
            <a:extLst>
              <a:ext uri="{FF2B5EF4-FFF2-40B4-BE49-F238E27FC236}">
                <a16:creationId xmlns:a16="http://schemas.microsoft.com/office/drawing/2014/main" id="{CB7086DF-434C-A641-AC38-A96E311F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1265" y="2386390"/>
            <a:ext cx="2609469" cy="3229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93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7" name="Freeform: Shape 14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3EDB75-95E7-E74E-AFB3-B301B07A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>
            <a:normAutofit/>
          </a:bodyPr>
          <a:lstStyle/>
          <a:p>
            <a:r>
              <a:rPr lang="en-ID" dirty="0"/>
              <a:t>Learning Objectives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5F58-2944-4842-BBAF-C391C7195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6548440" cy="3794163"/>
          </a:xfrm>
        </p:spPr>
        <p:txBody>
          <a:bodyPr>
            <a:normAutofit/>
          </a:bodyPr>
          <a:lstStyle/>
          <a:p>
            <a:r>
              <a:rPr lang="en-ID" sz="2400" dirty="0"/>
              <a:t>• The meaning of the term “relational completeness.”</a:t>
            </a:r>
            <a:br>
              <a:rPr lang="en-ID" sz="2400" dirty="0"/>
            </a:br>
            <a:r>
              <a:rPr lang="en-ID" sz="2400" dirty="0"/>
              <a:t>• How to form queries in the relational algebra.</a:t>
            </a:r>
            <a:br>
              <a:rPr lang="en-ID" sz="2400" dirty="0"/>
            </a:br>
            <a:endParaRPr lang="en-ID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6916-7E7A-E744-9397-C236D7782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38501" r="-2" b="-2"/>
          <a:stretch/>
        </p:blipFill>
        <p:spPr>
          <a:xfrm>
            <a:off x="8308264" y="2095245"/>
            <a:ext cx="3323317" cy="3323317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78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8993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DB94-3108-1240-BC0F-CC64FBC0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</a:t>
            </a:r>
            <a:r>
              <a:rPr lang="en-US" altLang="en-US" dirty="0"/>
              <a:t>Project)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10E2-5843-1041-8432-C7D740885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 dirty="0"/>
              <a:t>Produce a list of salaries for all staff, showing only the </a:t>
            </a:r>
            <a:r>
              <a:rPr lang="en-US" sz="2400" i="1" dirty="0" err="1"/>
              <a:t>staffNo</a:t>
            </a:r>
            <a:r>
              <a:rPr lang="en-US" sz="2400" i="1" dirty="0"/>
              <a:t>, </a:t>
            </a:r>
            <a:r>
              <a:rPr lang="en-US" sz="2400" i="1" dirty="0" err="1"/>
              <a:t>fName</a:t>
            </a:r>
            <a:r>
              <a:rPr lang="en-US" sz="2400" i="1" dirty="0"/>
              <a:t>, </a:t>
            </a:r>
            <a:r>
              <a:rPr lang="en-US" sz="2400" i="1" dirty="0" err="1"/>
              <a:t>lName</a:t>
            </a:r>
            <a:r>
              <a:rPr lang="en-US" sz="2400" i="1" dirty="0"/>
              <a:t>, and salary details.</a:t>
            </a:r>
          </a:p>
          <a:p>
            <a:endParaRPr lang="en-US" sz="2400" i="1" dirty="0"/>
          </a:p>
          <a:p>
            <a:pPr marL="914400" lvl="2" indent="0">
              <a:buNone/>
            </a:pPr>
            <a:r>
              <a:rPr lang="el-GR" sz="2800" dirty="0">
                <a:solidFill>
                  <a:srgbClr val="141413"/>
                </a:solidFill>
                <a:latin typeface="Symbol"/>
              </a:rPr>
              <a:t>Π</a:t>
            </a:r>
            <a:r>
              <a:rPr lang="en-US" sz="2400" dirty="0" err="1"/>
              <a:t>staffNo</a:t>
            </a:r>
            <a:r>
              <a:rPr lang="en-US" sz="2400" dirty="0"/>
              <a:t>, </a:t>
            </a:r>
            <a:r>
              <a:rPr lang="en-US" sz="2400" dirty="0" err="1"/>
              <a:t>fName</a:t>
            </a:r>
            <a:r>
              <a:rPr lang="en-US" sz="2400" dirty="0"/>
              <a:t>, </a:t>
            </a:r>
            <a:r>
              <a:rPr lang="en-US" sz="2400" dirty="0" err="1"/>
              <a:t>lName</a:t>
            </a:r>
            <a:r>
              <a:rPr lang="en-US" sz="2400" dirty="0"/>
              <a:t>, salary(Staff)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Result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380C5-2020-8C4F-9813-832D2A7F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847" y="4001870"/>
            <a:ext cx="4297542" cy="28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3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6266-BFDD-884D-BCAD-9BE067AC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300E-7DD4-9642-A949-22AB2BDD5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endParaRPr lang="en-US" altLang="ja-JP" dirty="0">
              <a:sym typeface="Symbol" panose="05050102010706020507" pitchFamily="18" charset="2"/>
            </a:endParaRPr>
          </a:p>
          <a:p>
            <a:pPr>
              <a:buNone/>
            </a:pPr>
            <a:r>
              <a:rPr lang="en-US" altLang="en-US" sz="3200" dirty="0">
                <a:sym typeface="Symbol" panose="05050102010706020507" pitchFamily="18" charset="2"/>
              </a:rPr>
              <a:t>             </a:t>
            </a:r>
            <a:r>
              <a:rPr lang="en-US" altLang="en-US" sz="3800" dirty="0">
                <a:sym typeface="Symbol" panose="05050102010706020507" pitchFamily="18" charset="2"/>
              </a:rPr>
              <a:t></a:t>
            </a:r>
            <a:r>
              <a:rPr lang="en-US" altLang="en-US" sz="3800" i="1" baseline="-25000" dirty="0">
                <a:sym typeface="Symbol" panose="05050102010706020507" pitchFamily="18" charset="2"/>
              </a:rPr>
              <a:t>name</a:t>
            </a:r>
            <a:r>
              <a:rPr lang="en-US" altLang="en-US" sz="3800" dirty="0"/>
              <a:t>(</a:t>
            </a:r>
            <a:r>
              <a:rPr lang="en-US" altLang="en-US" sz="3800" i="1" dirty="0">
                <a:sym typeface="Symbol" panose="05050102010706020507" pitchFamily="18" charset="2"/>
              </a:rPr>
              <a:t></a:t>
            </a:r>
            <a:r>
              <a:rPr lang="en-US" altLang="en-US" sz="3800" dirty="0">
                <a:sym typeface="Symbol" panose="05050102010706020507" pitchFamily="18" charset="2"/>
              </a:rPr>
              <a:t> </a:t>
            </a:r>
            <a:r>
              <a:rPr lang="en-US" altLang="en-US" sz="3800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3800" i="1" dirty="0">
                <a:sym typeface="Symbol" panose="05050102010706020507" pitchFamily="18" charset="2"/>
              </a:rPr>
              <a:t> </a:t>
            </a:r>
            <a:r>
              <a:rPr lang="en-US" altLang="en-US" sz="3800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3800" i="1" baseline="-25000">
                <a:sym typeface="Symbol" panose="05050102010706020507" pitchFamily="18" charset="2"/>
              </a:rPr>
              <a:t>“</a:t>
            </a:r>
            <a:r>
              <a:rPr lang="en-US" altLang="ja-JP" sz="3800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sz="3800" i="1" baseline="-25000">
                <a:sym typeface="Symbol" panose="05050102010706020507" pitchFamily="18" charset="2"/>
              </a:rPr>
              <a:t>”</a:t>
            </a:r>
            <a:r>
              <a:rPr lang="en-US" altLang="ja-JP" sz="3800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3800" i="1" dirty="0">
                <a:sym typeface="Symbol" panose="05050102010706020507" pitchFamily="18" charset="2"/>
              </a:rPr>
              <a:t> </a:t>
            </a:r>
            <a:r>
              <a:rPr lang="en-US" altLang="ja-JP" sz="3800" dirty="0">
                <a:sym typeface="Symbol" panose="05050102010706020507" pitchFamily="18" charset="2"/>
              </a:rPr>
              <a:t>(</a:t>
            </a:r>
            <a:r>
              <a:rPr lang="en-US" altLang="ja-JP" sz="3800" i="1" dirty="0">
                <a:sym typeface="Symbol" panose="05050102010706020507" pitchFamily="18" charset="2"/>
              </a:rPr>
              <a:t>instructor</a:t>
            </a:r>
            <a:r>
              <a:rPr lang="en-US" altLang="ja-JP" sz="3800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endParaRPr lang="en-US" altLang="ja-JP" dirty="0">
              <a:sym typeface="Symbol" panose="05050102010706020507" pitchFamily="18" charset="2"/>
            </a:endParaRP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9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8F24-41EE-E146-B142-DD5E0E78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F40B7-20B2-8A45-9771-4B54112CF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tabLst>
                <a:tab pos="2965450" algn="ctr"/>
              </a:tabLst>
            </a:pPr>
            <a:r>
              <a:rPr lang="en-US" altLang="en-US" dirty="0"/>
              <a:t>Notation:  </a:t>
            </a:r>
          </a:p>
          <a:p>
            <a:pPr marL="1828800" lvl="4" indent="0">
              <a:buNone/>
              <a:tabLst>
                <a:tab pos="2965450" algn="ctr"/>
              </a:tabLst>
            </a:pPr>
            <a:r>
              <a:rPr lang="en-US" altLang="en-US" sz="5100" i="1" dirty="0"/>
              <a:t>r</a:t>
            </a:r>
            <a:r>
              <a:rPr lang="en-US" altLang="en-US" sz="5100" dirty="0"/>
              <a:t> </a:t>
            </a:r>
            <a:r>
              <a:rPr lang="en-US" altLang="en-US" sz="5100" dirty="0">
                <a:sym typeface="Symbol" pitchFamily="2" charset="2"/>
              </a:rPr>
              <a:t> </a:t>
            </a:r>
            <a:r>
              <a:rPr lang="en-US" altLang="en-US" sz="5100" i="1" dirty="0">
                <a:sym typeface="Symbol" pitchFamily="2" charset="2"/>
              </a:rPr>
              <a:t>s</a:t>
            </a:r>
          </a:p>
          <a:p>
            <a:pPr>
              <a:tabLst>
                <a:tab pos="2965450" algn="ctr"/>
              </a:tabLst>
            </a:pPr>
            <a:r>
              <a:rPr lang="en-US" altLang="en-US" dirty="0">
                <a:sym typeface="Symbol" pitchFamily="2" charset="2"/>
              </a:rPr>
              <a:t>Defined as: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itchFamily="2" charset="2"/>
              </a:rPr>
              <a:t> </a:t>
            </a:r>
            <a:r>
              <a:rPr lang="en-US" altLang="en-US" i="1" dirty="0">
                <a:sym typeface="Symbol" pitchFamily="2" charset="2"/>
              </a:rPr>
              <a:t>s</a:t>
            </a:r>
            <a:r>
              <a:rPr lang="en-US" altLang="en-US" dirty="0">
                <a:sym typeface="Symbol" pitchFamily="2" charset="2"/>
              </a:rPr>
              <a:t> = {</a:t>
            </a:r>
            <a:r>
              <a:rPr lang="en-US" altLang="en-US" i="1" dirty="0">
                <a:sym typeface="Symbol" pitchFamily="2" charset="2"/>
              </a:rPr>
              <a:t>t</a:t>
            </a:r>
            <a:r>
              <a:rPr lang="en-US" altLang="en-US" dirty="0">
                <a:sym typeface="Symbol" pitchFamily="2" charset="2"/>
              </a:rPr>
              <a:t> | </a:t>
            </a:r>
            <a:r>
              <a:rPr lang="en-US" altLang="en-US" i="1" dirty="0">
                <a:sym typeface="Symbol" pitchFamily="2" charset="2"/>
              </a:rPr>
              <a:t>t</a:t>
            </a:r>
            <a:r>
              <a:rPr lang="en-US" altLang="en-US" dirty="0">
                <a:sym typeface="Symbol" pitchFamily="2" charset="2"/>
              </a:rPr>
              <a:t>  </a:t>
            </a:r>
            <a:r>
              <a:rPr lang="en-US" altLang="en-US" i="1" dirty="0">
                <a:sym typeface="Symbol" pitchFamily="2" charset="2"/>
              </a:rPr>
              <a:t>r</a:t>
            </a:r>
            <a:r>
              <a:rPr lang="en-US" altLang="en-US" dirty="0">
                <a:sym typeface="Symbol" pitchFamily="2" charset="2"/>
              </a:rPr>
              <a:t> or</a:t>
            </a:r>
            <a:r>
              <a:rPr lang="en-US" altLang="en-US" i="1" dirty="0">
                <a:sym typeface="Symbol" pitchFamily="2" charset="2"/>
              </a:rPr>
              <a:t> t</a:t>
            </a:r>
            <a:r>
              <a:rPr lang="en-US" altLang="en-US" dirty="0">
                <a:sym typeface="Symbol" pitchFamily="2" charset="2"/>
              </a:rPr>
              <a:t>  </a:t>
            </a:r>
            <a:r>
              <a:rPr lang="en-US" altLang="en-US" i="1" dirty="0">
                <a:sym typeface="Symbol" pitchFamily="2" charset="2"/>
              </a:rPr>
              <a:t>s</a:t>
            </a:r>
            <a:r>
              <a:rPr lang="en-US" altLang="en-US" dirty="0">
                <a:sym typeface="Symbol" pitchFamily="2" charset="2"/>
              </a:rPr>
              <a:t>}</a:t>
            </a:r>
          </a:p>
          <a:p>
            <a:pPr>
              <a:tabLst>
                <a:tab pos="2965450" algn="ctr"/>
              </a:tabLst>
            </a:pPr>
            <a:r>
              <a:rPr lang="en-US" altLang="en-US" dirty="0">
                <a:sym typeface="Symbol" pitchFamily="2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2" charset="2"/>
              </a:rPr>
              <a:t> </a:t>
            </a:r>
            <a:r>
              <a:rPr lang="en-US" altLang="en-US" i="1" dirty="0">
                <a:sym typeface="Symbol" pitchFamily="2" charset="2"/>
              </a:rPr>
              <a:t>s</a:t>
            </a:r>
            <a:r>
              <a:rPr lang="en-US" altLang="en-US" dirty="0">
                <a:sym typeface="Symbol" pitchFamily="2" charset="2"/>
              </a:rPr>
              <a:t> to be valid.</a:t>
            </a:r>
          </a:p>
          <a:p>
            <a:pPr>
              <a:buFont typeface="Monotype Sorts" pitchFamily="2" charset="2"/>
              <a:buNone/>
              <a:tabLst>
                <a:tab pos="2965450" algn="ctr"/>
              </a:tabLst>
            </a:pPr>
            <a:r>
              <a:rPr lang="en-US" altLang="en-US" i="1" dirty="0">
                <a:sym typeface="Symbol" pitchFamily="2" charset="2"/>
              </a:rPr>
              <a:t>	</a:t>
            </a:r>
            <a:r>
              <a:rPr lang="en-US" altLang="en-US" dirty="0">
                <a:sym typeface="Symbol" pitchFamily="2" charset="2"/>
              </a:rPr>
              <a:t>1.  </a:t>
            </a:r>
            <a:r>
              <a:rPr lang="en-US" altLang="en-US" i="1" dirty="0">
                <a:sym typeface="Symbol" pitchFamily="2" charset="2"/>
              </a:rPr>
              <a:t>r,</a:t>
            </a:r>
            <a:r>
              <a:rPr lang="en-US" altLang="en-US" dirty="0">
                <a:sym typeface="Symbol" pitchFamily="2" charset="2"/>
              </a:rPr>
              <a:t> </a:t>
            </a:r>
            <a:r>
              <a:rPr lang="en-US" altLang="en-US" i="1" dirty="0">
                <a:sym typeface="Symbol" pitchFamily="2" charset="2"/>
              </a:rPr>
              <a:t>s</a:t>
            </a:r>
            <a:r>
              <a:rPr lang="en-US" altLang="en-US" dirty="0">
                <a:sym typeface="Symbol" pitchFamily="2" charset="2"/>
              </a:rPr>
              <a:t> must have the </a:t>
            </a:r>
            <a:r>
              <a:rPr lang="en-US" altLang="en-US" i="1" dirty="0">
                <a:sym typeface="Symbol" pitchFamily="2" charset="2"/>
              </a:rPr>
              <a:t>same </a:t>
            </a:r>
            <a:r>
              <a:rPr lang="en-US" altLang="en-US" b="1" dirty="0">
                <a:sym typeface="Symbol" pitchFamily="2" charset="2"/>
              </a:rPr>
              <a:t>arity</a:t>
            </a:r>
            <a:r>
              <a:rPr lang="en-US" altLang="en-US" dirty="0">
                <a:sym typeface="Symbol" pitchFamily="2" charset="2"/>
              </a:rPr>
              <a:t> (same number of attributes)</a:t>
            </a:r>
          </a:p>
          <a:p>
            <a:pPr>
              <a:buFont typeface="Monotype Sorts" pitchFamily="2" charset="2"/>
              <a:buNone/>
              <a:tabLst>
                <a:tab pos="2965450" algn="ctr"/>
              </a:tabLst>
            </a:pPr>
            <a:r>
              <a:rPr lang="en-US" altLang="en-US" dirty="0">
                <a:sym typeface="Symbol" pitchFamily="2" charset="2"/>
              </a:rPr>
              <a:t>	2.  The attribute domains must be </a:t>
            </a:r>
            <a:r>
              <a:rPr lang="en-US" altLang="en-US" b="1" dirty="0">
                <a:sym typeface="Symbol" pitchFamily="2" charset="2"/>
              </a:rPr>
              <a:t>compatible</a:t>
            </a:r>
            <a:r>
              <a:rPr lang="en-US" altLang="en-US" dirty="0">
                <a:sym typeface="Symbol" pitchFamily="2" charset="2"/>
              </a:rPr>
              <a:t> (example: 2</a:t>
            </a:r>
            <a:r>
              <a:rPr lang="en-US" altLang="en-US" baseline="30000" dirty="0">
                <a:sym typeface="Symbol" pitchFamily="2" charset="2"/>
              </a:rPr>
              <a:t>nd</a:t>
            </a:r>
            <a:r>
              <a:rPr lang="en-US" altLang="en-US" dirty="0">
                <a:sym typeface="Symbol" pitchFamily="2" charset="2"/>
              </a:rPr>
              <a:t>     column 	of </a:t>
            </a:r>
            <a:r>
              <a:rPr lang="en-US" altLang="en-US" i="1" dirty="0">
                <a:sym typeface="Symbol" pitchFamily="2" charset="2"/>
              </a:rPr>
              <a:t>r</a:t>
            </a:r>
            <a:r>
              <a:rPr lang="en-US" altLang="en-US" dirty="0">
                <a:sym typeface="Symbol" pitchFamily="2" charset="2"/>
              </a:rPr>
              <a:t> deals with the same type of values as does the 2</a:t>
            </a:r>
            <a:r>
              <a:rPr lang="en-US" altLang="en-US" baseline="30000" dirty="0">
                <a:sym typeface="Symbol" pitchFamily="2" charset="2"/>
              </a:rPr>
              <a:t>nd </a:t>
            </a:r>
            <a:br>
              <a:rPr lang="en-US" altLang="en-US" dirty="0">
                <a:sym typeface="Symbol" pitchFamily="2" charset="2"/>
              </a:rPr>
            </a:br>
            <a:r>
              <a:rPr lang="en-US" altLang="en-US" dirty="0">
                <a:sym typeface="Symbol" pitchFamily="2" charset="2"/>
              </a:rPr>
              <a:t>     column of </a:t>
            </a:r>
            <a:r>
              <a:rPr lang="en-US" altLang="en-US" i="1" dirty="0">
                <a:sym typeface="Symbol" pitchFamily="2" charset="2"/>
              </a:rPr>
              <a:t>s</a:t>
            </a:r>
            <a:r>
              <a:rPr lang="en-US" altLang="en-US" dirty="0">
                <a:sym typeface="Symbol" pitchFamily="2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Font typeface="Monotype Sorts" pitchFamily="2" charset="2"/>
              <a:buNone/>
              <a:tabLst>
                <a:tab pos="2965450" algn="ctr"/>
              </a:tabLst>
            </a:pPr>
            <a:endParaRPr lang="en-US" alt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3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0C1C-F6A2-AF46-9938-2EE16F48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9EED8-338F-8449-813B-547C5F97D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Binary operator - it takes two relations, </a:t>
            </a:r>
            <a:r>
              <a:rPr lang="en-US" altLang="en-US" i="1" dirty="0"/>
              <a:t>r</a:t>
            </a:r>
            <a:r>
              <a:rPr lang="en-ID" dirty="0"/>
              <a:t> and </a:t>
            </a:r>
            <a:r>
              <a:rPr lang="en-US" altLang="en-US" i="1" dirty="0">
                <a:sym typeface="Symbol" pitchFamily="2" charset="2"/>
              </a:rPr>
              <a:t>s</a:t>
            </a:r>
            <a:r>
              <a:rPr lang="en-ID" dirty="0"/>
              <a:t>, both of which must have the same set of attributes </a:t>
            </a:r>
          </a:p>
          <a:p>
            <a:r>
              <a:rPr lang="en-ID" dirty="0"/>
              <a:t> The union,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2" charset="2"/>
              </a:rPr>
              <a:t> </a:t>
            </a:r>
            <a:r>
              <a:rPr lang="en-US" altLang="en-US" i="1" dirty="0">
                <a:sym typeface="Symbol" pitchFamily="2" charset="2"/>
              </a:rPr>
              <a:t>s </a:t>
            </a:r>
            <a:r>
              <a:rPr lang="en-ID" dirty="0"/>
              <a:t>consists of all the tuples in </a:t>
            </a:r>
            <a:r>
              <a:rPr lang="en-US" altLang="en-US" i="1" dirty="0"/>
              <a:t>r</a:t>
            </a:r>
            <a:r>
              <a:rPr lang="en-ID" dirty="0"/>
              <a:t> and all the tuples in </a:t>
            </a:r>
            <a:r>
              <a:rPr lang="en-US" altLang="en-US" i="1" dirty="0">
                <a:sym typeface="Symbol" pitchFamily="2" charset="2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42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2ADC6-7442-7447-BC66-20C17B2E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- 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F619-F7E0-8048-A624-3F3D4BCFC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41413"/>
                </a:solidFill>
              </a:rPr>
              <a:t>Product table 1</a:t>
            </a:r>
            <a:r>
              <a:rPr lang="en-US" dirty="0">
                <a:solidFill>
                  <a:srgbClr val="141413"/>
                </a:solidFill>
                <a:latin typeface="Helvetica"/>
              </a:rPr>
              <a:t> </a:t>
            </a:r>
            <a:r>
              <a:rPr lang="en-US" dirty="0">
                <a:solidFill>
                  <a:srgbClr val="141413"/>
                </a:solidFill>
                <a:latin typeface="Symbol"/>
              </a:rPr>
              <a:t>∪ </a:t>
            </a:r>
            <a:r>
              <a:rPr lang="en-US" dirty="0">
                <a:solidFill>
                  <a:srgbClr val="141413"/>
                </a:solidFill>
              </a:rPr>
              <a:t>Product table 2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6B05CE8-2C5A-B04B-90C1-F1695AB6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14" b="2114"/>
          <a:stretch>
            <a:fillRect/>
          </a:stretch>
        </p:blipFill>
        <p:spPr>
          <a:xfrm>
            <a:off x="970361" y="2346939"/>
            <a:ext cx="720089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35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– Union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372" r="-253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784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DF28-0BEF-184A-9475-E4D45F0F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altLang="en-US" dirty="0"/>
              <a:t>Example - Union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45D4B-0363-F146-968C-DC75A06D7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ED1CA87-502D-C541-BC2C-93ADB1E0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12" r="-1012"/>
          <a:stretch>
            <a:fillRect/>
          </a:stretch>
        </p:blipFill>
        <p:spPr>
          <a:xfrm>
            <a:off x="838200" y="1686621"/>
            <a:ext cx="3877528" cy="2133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E1CF6-32C3-5040-834A-68B8CC2EF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3297"/>
            <a:ext cx="8262215" cy="25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24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552E-B276-C147-A10B-B047CA13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Example - Union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3F448-0964-CC45-B9BB-0E80A602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List all cities where there is either a branch office or a property for rent.</a:t>
            </a:r>
          </a:p>
          <a:p>
            <a:pPr marL="914400" lvl="2" indent="0">
              <a:buNone/>
            </a:pPr>
            <a:r>
              <a:rPr lang="en-GB" altLang="en-US" sz="2800" dirty="0">
                <a:sym typeface="Symbol" pitchFamily="2" charset="2"/>
              </a:rPr>
              <a:t></a:t>
            </a:r>
            <a:r>
              <a:rPr lang="en-GB" altLang="en-US" sz="2800" baseline="-14000" dirty="0"/>
              <a:t>city</a:t>
            </a:r>
            <a:r>
              <a:rPr lang="en-GB" altLang="en-US" sz="2800" dirty="0"/>
              <a:t>(Branch) </a:t>
            </a:r>
            <a:r>
              <a:rPr lang="en-GB" altLang="en-US" sz="2800" dirty="0">
                <a:sym typeface="Symbol" pitchFamily="2" charset="2"/>
              </a:rPr>
              <a:t></a:t>
            </a:r>
            <a:r>
              <a:rPr lang="en-GB" altLang="en-US" sz="2800" dirty="0"/>
              <a:t> </a:t>
            </a:r>
            <a:r>
              <a:rPr lang="en-GB" altLang="en-US" sz="2800" dirty="0">
                <a:sym typeface="Symbol" pitchFamily="2" charset="2"/>
              </a:rPr>
              <a:t></a:t>
            </a:r>
            <a:r>
              <a:rPr lang="en-GB" altLang="en-US" sz="2800" baseline="-14000" dirty="0"/>
              <a:t>city</a:t>
            </a:r>
            <a:r>
              <a:rPr lang="en-GB" altLang="en-US" sz="2800" dirty="0"/>
              <a:t>(</a:t>
            </a:r>
            <a:r>
              <a:rPr lang="en-GB" altLang="en-US" sz="2800" dirty="0" err="1"/>
              <a:t>PropertyForRent</a:t>
            </a:r>
            <a:r>
              <a:rPr lang="en-GB" altLang="en-US" sz="2800" dirty="0"/>
              <a:t>)</a:t>
            </a:r>
          </a:p>
          <a:p>
            <a:pPr marL="914400" lvl="2" indent="0">
              <a:buNone/>
            </a:pPr>
            <a:endParaRPr lang="en-GB" altLang="en-US" dirty="0"/>
          </a:p>
          <a:p>
            <a:pPr lvl="1"/>
            <a:r>
              <a:rPr lang="en-US" dirty="0"/>
              <a:t>Result</a:t>
            </a:r>
          </a:p>
        </p:txBody>
      </p:sp>
      <p:pic>
        <p:nvPicPr>
          <p:cNvPr id="4" name="Picture 5" descr="DS3-Figure 04-04">
            <a:extLst>
              <a:ext uri="{FF2B5EF4-FFF2-40B4-BE49-F238E27FC236}">
                <a16:creationId xmlns:a16="http://schemas.microsoft.com/office/drawing/2014/main" id="{4472294C-3FA7-474B-A575-722340B2D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58" y="4054475"/>
            <a:ext cx="156686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6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30B5-33A7-BA40-AD52-0C8E50B8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Example - Union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881D-540F-6942-A868-20749E38C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sz="3200" dirty="0">
                <a:sym typeface="Symbol" panose="05050102010706020507" pitchFamily="18" charset="2"/>
              </a:rPr>
              <a:t></a:t>
            </a:r>
            <a:r>
              <a:rPr lang="en-US" altLang="en-US" sz="3600" i="1" baseline="-25000" dirty="0" err="1"/>
              <a:t>course_id</a:t>
            </a:r>
            <a:r>
              <a:rPr lang="en-US" altLang="en-US" dirty="0"/>
              <a:t> </a:t>
            </a:r>
            <a:r>
              <a:rPr lang="en-US" altLang="en-US" sz="3200" dirty="0"/>
              <a:t>(</a:t>
            </a:r>
            <a:r>
              <a:rPr lang="en-US" altLang="en-US" sz="3600" i="1" dirty="0">
                <a:sym typeface="Symbol" panose="05050102010706020507" pitchFamily="18" charset="2"/>
              </a:rPr>
              <a:t></a:t>
            </a:r>
            <a:r>
              <a:rPr lang="en-US" altLang="en-US" sz="3600" dirty="0">
                <a:sym typeface="Symbol" panose="05050102010706020507" pitchFamily="18" charset="2"/>
              </a:rPr>
              <a:t> </a:t>
            </a:r>
            <a:r>
              <a:rPr lang="en-US" altLang="en-US" sz="36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3600" i="1" baseline="-25000">
                <a:sym typeface="Symbol" panose="05050102010706020507" pitchFamily="18" charset="2"/>
              </a:rPr>
              <a:t>“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Fall</a:t>
            </a:r>
            <a:r>
              <a:rPr lang="ja-JP" altLang="en-US" sz="3600" i="1" baseline="-25000">
                <a:sym typeface="Symbol" panose="05050102010706020507" pitchFamily="18" charset="2"/>
              </a:rPr>
              <a:t>”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36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3200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sz="3200" dirty="0">
                <a:sym typeface="Symbol" panose="05050102010706020507" pitchFamily="18" charset="2"/>
              </a:rPr>
              <a:t>))  </a:t>
            </a:r>
            <a:r>
              <a:rPr lang="en-US" altLang="ja-JP" dirty="0">
                <a:sym typeface="Symbol" panose="05050102010706020507" pitchFamily="18" charset="2"/>
              </a:rPr>
              <a:t>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</a:t>
            </a:r>
            <a:r>
              <a:rPr lang="en-US" altLang="ja-JP" sz="3200" dirty="0">
                <a:sym typeface="Symbol" panose="05050102010706020507" pitchFamily="18" charset="2"/>
              </a:rPr>
              <a:t></a:t>
            </a:r>
            <a:r>
              <a:rPr lang="en-US" altLang="ja-JP" sz="3600" i="1" baseline="-25000" dirty="0" err="1"/>
              <a:t>course_id</a:t>
            </a:r>
            <a:r>
              <a:rPr lang="en-US" altLang="ja-JP" dirty="0"/>
              <a:t> </a:t>
            </a:r>
            <a:r>
              <a:rPr lang="en-US" altLang="ja-JP" sz="3200" dirty="0"/>
              <a:t>(</a:t>
            </a:r>
            <a:r>
              <a:rPr lang="en-US" altLang="ja-JP" sz="3600" i="1" dirty="0">
                <a:sym typeface="Symbol" panose="05050102010706020507" pitchFamily="18" charset="2"/>
              </a:rPr>
              <a:t></a:t>
            </a:r>
            <a:r>
              <a:rPr lang="en-US" altLang="ja-JP" sz="3600" dirty="0">
                <a:sym typeface="Symbol" panose="05050102010706020507" pitchFamily="18" charset="2"/>
              </a:rPr>
              <a:t> 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3600" i="1" baseline="-25000">
                <a:sym typeface="Symbol" panose="05050102010706020507" pitchFamily="18" charset="2"/>
              </a:rPr>
              <a:t>“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sz="3600" i="1" baseline="-25000">
                <a:sym typeface="Symbol" panose="05050102010706020507" pitchFamily="18" charset="2"/>
              </a:rPr>
              <a:t>”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36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3600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3200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sz="3200" dirty="0">
                <a:sym typeface="Symbol" panose="05050102010706020507" pitchFamily="18" charset="2"/>
              </a:rPr>
              <a:t>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5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45DF-BE7D-1D4F-91A7-0459813A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Example - Union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18BEB-B02E-694A-ADF6-F76D6A4DC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sz="2400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section</a:t>
            </a:r>
            <a:r>
              <a:rPr lang="en-US" altLang="ja-JP" sz="2400" dirty="0">
                <a:sym typeface="Symbol" panose="05050102010706020507" pitchFamily="18" charset="2"/>
              </a:rPr>
              <a:t>))</a:t>
            </a:r>
            <a:r>
              <a:rPr lang="en-US" altLang="ja-JP" dirty="0">
                <a:sym typeface="Symbol" panose="05050102010706020507" pitchFamily="18" charset="2"/>
              </a:rPr>
              <a:t>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</a:t>
            </a:r>
            <a:r>
              <a:rPr lang="en-US" altLang="ja-JP" sz="2400" dirty="0">
                <a:sym typeface="Symbol" panose="05050102010706020507" pitchFamily="18" charset="2"/>
              </a:rPr>
              <a:t>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section</a:t>
            </a:r>
            <a:r>
              <a:rPr lang="en-US" altLang="ja-JP" sz="2400" dirty="0">
                <a:sym typeface="Symbol" panose="05050102010706020507" pitchFamily="18" charset="2"/>
              </a:rPr>
              <a:t>))</a:t>
            </a:r>
          </a:p>
          <a:p>
            <a:endParaRPr lang="en-US" dirty="0"/>
          </a:p>
        </p:txBody>
      </p:sp>
      <p:pic>
        <p:nvPicPr>
          <p:cNvPr id="4" name="Picture 1" descr="W:\db-book\db7\slide-dir\KEEP\Tables-ch2\2_14.jpg">
            <a:extLst>
              <a:ext uri="{FF2B5EF4-FFF2-40B4-BE49-F238E27FC236}">
                <a16:creationId xmlns:a16="http://schemas.microsoft.com/office/drawing/2014/main" id="{ED8A5656-8C4C-FA46-A15B-E0862F5F6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2805" y="3635190"/>
            <a:ext cx="1176352" cy="2857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42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85A21-6EAC-A744-97D9-A7A90FD5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 dirty="0"/>
              <a:t>Relational Operators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1C3474-43FE-426A-92AF-CDB38647A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899629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349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616B-81BC-304F-A4DC-1A490A8E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Set Difference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9F5D3-7220-124B-BDEA-12CF19600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altLang="en-US" dirty="0"/>
              <a:t>Defines a relation consisting of the tuples that are in relation R, but not in S. </a:t>
            </a:r>
          </a:p>
          <a:p>
            <a:r>
              <a:rPr lang="en-GB" altLang="en-US" dirty="0"/>
              <a:t>R and S must be union-compatible. </a:t>
            </a:r>
            <a:r>
              <a:rPr lang="en-US" altLang="en-US" dirty="0"/>
              <a:t>Set differences must be taken between </a:t>
            </a:r>
            <a:r>
              <a:rPr lang="en-US" altLang="en-US" b="1" dirty="0"/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sz="2800" i="1" dirty="0"/>
              <a:t>r</a:t>
            </a:r>
            <a:r>
              <a:rPr lang="en-US" altLang="en-US" sz="2800" dirty="0"/>
              <a:t> and </a:t>
            </a:r>
            <a:r>
              <a:rPr lang="en-US" altLang="en-US" sz="2800" i="1" dirty="0"/>
              <a:t>s</a:t>
            </a:r>
            <a:r>
              <a:rPr lang="en-US" altLang="en-US" sz="2800" dirty="0"/>
              <a:t> must have the same arity</a:t>
            </a:r>
          </a:p>
          <a:p>
            <a:pPr lvl="1"/>
            <a:r>
              <a:rPr lang="en-US" altLang="en-US" sz="2800" dirty="0"/>
              <a:t>attribute domains of </a:t>
            </a:r>
            <a:r>
              <a:rPr lang="en-US" altLang="en-US" sz="2800" i="1" dirty="0"/>
              <a:t>r </a:t>
            </a:r>
            <a:r>
              <a:rPr lang="en-US" altLang="en-US" sz="2800" dirty="0"/>
              <a:t>and </a:t>
            </a:r>
            <a:r>
              <a:rPr lang="en-US" altLang="en-US" sz="2800" i="1" dirty="0"/>
              <a:t>s </a:t>
            </a:r>
            <a:r>
              <a:rPr lang="en-US" altLang="en-US" sz="2800" dirty="0"/>
              <a:t>must be compatible</a:t>
            </a:r>
            <a:endParaRPr lang="en-GB" altLang="en-US" dirty="0"/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</a:p>
          <a:p>
            <a:pPr marL="0" indent="0">
              <a:spcBef>
                <a:spcPct val="60000"/>
              </a:spcBef>
              <a:buNone/>
            </a:pPr>
            <a:r>
              <a:rPr lang="en-US" altLang="en-US" i="1" dirty="0"/>
              <a:t>			</a:t>
            </a:r>
            <a:r>
              <a:rPr lang="en-US" altLang="en-US" sz="3000" i="1" dirty="0"/>
              <a:t>	</a:t>
            </a:r>
            <a:r>
              <a:rPr lang="en-US" altLang="en-US" sz="3900" i="1" dirty="0"/>
              <a:t>r – s</a:t>
            </a:r>
            <a:endParaRPr lang="en-US" altLang="en-US" sz="3500" i="1" dirty="0"/>
          </a:p>
        </p:txBody>
      </p:sp>
    </p:spTree>
    <p:extLst>
      <p:ext uri="{BB962C8B-B14F-4D97-AF65-F5344CB8AC3E}">
        <p14:creationId xmlns:p14="http://schemas.microsoft.com/office/powerpoint/2010/main" val="230078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- Set difference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all of the products in the first table that don’t appear in the second.</a:t>
            </a:r>
          </a:p>
          <a:p>
            <a:pPr lvl="1"/>
            <a:r>
              <a:rPr lang="en-US" dirty="0"/>
              <a:t>Product table 1 – Product table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05" y="3182472"/>
            <a:ext cx="6443000" cy="31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9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- Set difference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all of the products in the second table that don’t appear in the first.</a:t>
            </a:r>
          </a:p>
          <a:p>
            <a:pPr marL="274320" lvl="1">
              <a:spcBef>
                <a:spcPts val="1800"/>
              </a:spcBef>
            </a:pPr>
            <a:r>
              <a:rPr lang="en-US" dirty="0"/>
              <a:t>Product table 2 – Product table 1</a:t>
            </a:r>
          </a:p>
          <a:p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423" y="3585884"/>
            <a:ext cx="6247700" cy="27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- Set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List all cities where there is a branch office but no properties for rent.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141413"/>
                </a:solidFill>
                <a:latin typeface="Symbol"/>
              </a:rPr>
              <a:t>Π</a:t>
            </a:r>
            <a:r>
              <a:rPr lang="en-US" sz="2000" dirty="0" err="1">
                <a:solidFill>
                  <a:srgbClr val="141413"/>
                </a:solidFill>
              </a:rPr>
              <a:t>city</a:t>
            </a:r>
            <a:r>
              <a:rPr lang="en-US" dirty="0">
                <a:solidFill>
                  <a:srgbClr val="141413"/>
                </a:solidFill>
                <a:latin typeface="Times-Roman"/>
              </a:rPr>
              <a:t>(</a:t>
            </a:r>
            <a:r>
              <a:rPr lang="en-US" sz="1800" dirty="0">
                <a:solidFill>
                  <a:srgbClr val="141413"/>
                </a:solidFill>
                <a:latin typeface="Helvetica"/>
              </a:rPr>
              <a:t>Branch</a:t>
            </a:r>
            <a:r>
              <a:rPr lang="en-US" dirty="0">
                <a:solidFill>
                  <a:srgbClr val="141413"/>
                </a:solidFill>
                <a:latin typeface="Times-Roman"/>
              </a:rPr>
              <a:t>) </a:t>
            </a:r>
            <a:r>
              <a:rPr lang="en-US" sz="2800" dirty="0">
                <a:solidFill>
                  <a:srgbClr val="141413"/>
                </a:solidFill>
                <a:latin typeface="Symbol"/>
              </a:rPr>
              <a:t>− </a:t>
            </a:r>
            <a:r>
              <a:rPr lang="en-US" sz="2800" dirty="0" err="1">
                <a:solidFill>
                  <a:srgbClr val="141413"/>
                </a:solidFill>
                <a:latin typeface="Symbol"/>
              </a:rPr>
              <a:t>Π</a:t>
            </a:r>
            <a:r>
              <a:rPr lang="en-US" sz="2000" dirty="0" err="1">
                <a:solidFill>
                  <a:srgbClr val="141413"/>
                </a:solidFill>
                <a:latin typeface="Helvetica"/>
              </a:rPr>
              <a:t>city</a:t>
            </a:r>
            <a:r>
              <a:rPr lang="en-US" dirty="0">
                <a:solidFill>
                  <a:srgbClr val="141413"/>
                </a:solidFill>
                <a:latin typeface="Times-Roman"/>
              </a:rPr>
              <a:t>(</a:t>
            </a:r>
            <a:r>
              <a:rPr lang="en-US" sz="1800" dirty="0" err="1">
                <a:solidFill>
                  <a:srgbClr val="141413"/>
                </a:solidFill>
                <a:latin typeface="Helvetica"/>
              </a:rPr>
              <a:t>PropertyForRent</a:t>
            </a:r>
            <a:r>
              <a:rPr lang="en-US" dirty="0">
                <a:solidFill>
                  <a:srgbClr val="141413"/>
                </a:solidFill>
                <a:latin typeface="Times-Roman"/>
              </a:rPr>
              <a:t>)</a:t>
            </a:r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649" y="3351434"/>
            <a:ext cx="2451847" cy="19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3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21B8-ACE7-E14A-B3A6-02577CDD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Intersection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5493-D093-5F4E-BB08-614F2F59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R </a:t>
            </a:r>
            <a:r>
              <a:rPr lang="en-GB" altLang="en-US" noProof="1">
                <a:sym typeface="Symbol" pitchFamily="2" charset="2"/>
              </a:rPr>
              <a:t></a:t>
            </a:r>
            <a:r>
              <a:rPr lang="en-GB" altLang="en-US" dirty="0"/>
              <a:t> S</a:t>
            </a:r>
          </a:p>
          <a:p>
            <a:pPr lvl="1"/>
            <a:r>
              <a:rPr lang="en-GB" altLang="en-US" dirty="0"/>
              <a:t>Defines a relation consisting of the set of all tuples that are in both R and S. </a:t>
            </a:r>
          </a:p>
          <a:p>
            <a:pPr lvl="1"/>
            <a:r>
              <a:rPr lang="en-GB" altLang="en-US" dirty="0"/>
              <a:t>R and S must be union-compatible.</a:t>
            </a:r>
          </a:p>
          <a:p>
            <a:pPr lvl="1"/>
            <a:endParaRPr lang="en-GB" altLang="en-US" dirty="0"/>
          </a:p>
          <a:p>
            <a:pPr algn="just"/>
            <a:r>
              <a:rPr lang="en-GB" altLang="en-US" dirty="0"/>
              <a:t>Expressed using basic operations:</a:t>
            </a:r>
            <a:endParaRPr lang="en-GB" altLang="en-US" dirty="0">
              <a:latin typeface="Times" pitchFamily="2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i="1" noProof="1"/>
              <a:t>	</a:t>
            </a:r>
            <a:r>
              <a:rPr lang="en-GB" altLang="en-US" noProof="1"/>
              <a:t>R </a:t>
            </a:r>
            <a:r>
              <a:rPr lang="en-GB" altLang="en-US" noProof="1">
                <a:sym typeface="Symbol" pitchFamily="2" charset="2"/>
              </a:rPr>
              <a:t></a:t>
            </a:r>
            <a:r>
              <a:rPr lang="en-GB" altLang="en-US" noProof="1"/>
              <a:t> S = R – (R – S)</a:t>
            </a:r>
            <a:endParaRPr lang="en-GB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29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4CED-F4C6-9A48-BEEA-4DB85C00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Example - Intersection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9588-EA91-F447-B456-5BDDE263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List all cities where there is both a branch office and at least one property for rent.</a:t>
            </a:r>
          </a:p>
          <a:p>
            <a:pPr lvl="1">
              <a:lnSpc>
                <a:spcPct val="40000"/>
              </a:lnSpc>
            </a:pPr>
            <a:endParaRPr lang="en-GB" altLang="en-US" i="1" dirty="0"/>
          </a:p>
          <a:p>
            <a:pPr lvl="1">
              <a:buFontTx/>
              <a:buNone/>
            </a:pPr>
            <a:r>
              <a:rPr lang="en-GB" altLang="en-US" dirty="0"/>
              <a:t>	</a:t>
            </a:r>
            <a:r>
              <a:rPr lang="en-GB" altLang="en-US" dirty="0">
                <a:sym typeface="Symbol" pitchFamily="2" charset="2"/>
              </a:rPr>
              <a:t></a:t>
            </a:r>
            <a:r>
              <a:rPr lang="en-GB" altLang="en-US" baseline="-14000" dirty="0"/>
              <a:t>city</a:t>
            </a:r>
            <a:r>
              <a:rPr lang="en-GB" altLang="en-US" dirty="0"/>
              <a:t>(Branch) </a:t>
            </a:r>
            <a:r>
              <a:rPr lang="en-GB" altLang="en-US" noProof="1">
                <a:sym typeface="Symbol" pitchFamily="2" charset="2"/>
              </a:rPr>
              <a:t></a:t>
            </a:r>
            <a:r>
              <a:rPr lang="en-GB" altLang="en-US" dirty="0"/>
              <a:t> </a:t>
            </a:r>
            <a:r>
              <a:rPr lang="en-GB" altLang="en-US" dirty="0">
                <a:sym typeface="Symbol" pitchFamily="2" charset="2"/>
              </a:rPr>
              <a:t></a:t>
            </a:r>
            <a:r>
              <a:rPr lang="en-GB" altLang="en-US" baseline="-14000" dirty="0"/>
              <a:t>city</a:t>
            </a:r>
            <a:r>
              <a:rPr lang="en-GB" altLang="en-US" dirty="0"/>
              <a:t>(</a:t>
            </a:r>
            <a:r>
              <a:rPr lang="en-GB" altLang="en-US" dirty="0" err="1"/>
              <a:t>PropertyForRent</a:t>
            </a:r>
            <a:r>
              <a:rPr lang="en-GB" altLang="en-US" dirty="0"/>
              <a:t>)</a:t>
            </a:r>
          </a:p>
          <a:p>
            <a:endParaRPr lang="en-US" dirty="0"/>
          </a:p>
        </p:txBody>
      </p:sp>
      <p:pic>
        <p:nvPicPr>
          <p:cNvPr id="4" name="Picture 1029" descr="DS3-Figure 04-06">
            <a:extLst>
              <a:ext uri="{FF2B5EF4-FFF2-40B4-BE49-F238E27FC236}">
                <a16:creationId xmlns:a16="http://schemas.microsoft.com/office/drawing/2014/main" id="{4072C7E9-D88A-FA4D-BC62-1DFD55562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90" y="3814763"/>
            <a:ext cx="16986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57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C986-CD78-3441-9918-F66BE2A6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Example - Intersection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934A7-8439-2F4B-B9EC-3585B2D4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sz="1400" dirty="0">
                <a:sym typeface="Symbol" panose="05050102010706020507" pitchFamily="18" charset="2"/>
              </a:rPr>
              <a:t>           </a:t>
            </a:r>
            <a:r>
              <a:rPr lang="en-US" altLang="en-US" sz="2000" dirty="0">
                <a:sym typeface="Symbol" panose="05050102010706020507" pitchFamily="18" charset="2"/>
              </a:rPr>
              <a:t></a:t>
            </a:r>
            <a:r>
              <a:rPr lang="en-US" altLang="en-US" sz="2400" i="1" baseline="-25000" dirty="0" err="1"/>
              <a:t>course_id</a:t>
            </a:r>
            <a:r>
              <a:rPr lang="en-US" altLang="en-US" sz="2400" dirty="0"/>
              <a:t> </a:t>
            </a:r>
            <a:r>
              <a:rPr lang="en-US" altLang="en-US" sz="2000" dirty="0"/>
              <a:t>(</a:t>
            </a:r>
            <a:r>
              <a:rPr lang="en-US" altLang="en-US" sz="2000" i="1" dirty="0">
                <a:sym typeface="Symbol" panose="05050102010706020507" pitchFamily="18" charset="2"/>
              </a:rPr>
              <a:t>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2400" i="1" baseline="-25000">
                <a:sym typeface="Symbol" panose="05050102010706020507" pitchFamily="18" charset="2"/>
              </a:rPr>
              <a:t>“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Fall</a:t>
            </a:r>
            <a:r>
              <a:rPr lang="ja-JP" altLang="en-US" sz="2400" i="1" baseline="-25000">
                <a:sym typeface="Symbol" panose="05050102010706020507" pitchFamily="18" charset="2"/>
              </a:rPr>
              <a:t>”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24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2000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sz="2000" dirty="0">
                <a:sym typeface="Symbol" panose="05050102010706020507" pitchFamily="18" charset="2"/>
              </a:rPr>
              <a:t>)) </a:t>
            </a:r>
            <a:r>
              <a:rPr lang="en-US" altLang="en-US" sz="2000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</a:t>
            </a:r>
            <a:r>
              <a:rPr lang="en-US" altLang="ja-JP" sz="2000" dirty="0">
                <a:sym typeface="Symbol" panose="05050102010706020507" pitchFamily="18" charset="2"/>
              </a:rPr>
              <a:t></a:t>
            </a:r>
            <a:r>
              <a:rPr lang="en-US" altLang="ja-JP" sz="2400" i="1" baseline="-25000" dirty="0" err="1"/>
              <a:t>course_id</a:t>
            </a:r>
            <a:r>
              <a:rPr lang="en-US" altLang="ja-JP" sz="2400" dirty="0"/>
              <a:t> </a:t>
            </a:r>
            <a:r>
              <a:rPr lang="en-US" altLang="ja-JP" sz="2000" dirty="0"/>
              <a:t>(</a:t>
            </a:r>
            <a:r>
              <a:rPr lang="en-US" altLang="ja-JP" sz="2000" i="1" dirty="0">
                <a:sym typeface="Symbol" panose="05050102010706020507" pitchFamily="18" charset="2"/>
              </a:rPr>
              <a:t></a:t>
            </a:r>
            <a:r>
              <a:rPr lang="en-US" altLang="ja-JP" sz="2000" dirty="0">
                <a:sym typeface="Symbol" panose="05050102010706020507" pitchFamily="18" charset="2"/>
              </a:rPr>
              <a:t> 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2400" i="1" baseline="-25000">
                <a:sym typeface="Symbol" panose="05050102010706020507" pitchFamily="18" charset="2"/>
              </a:rPr>
              <a:t>“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sz="2400" i="1" baseline="-25000">
                <a:sym typeface="Symbol" panose="05050102010706020507" pitchFamily="18" charset="2"/>
              </a:rPr>
              <a:t>”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24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2000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sz="2000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endParaRPr lang="en-US" dirty="0"/>
          </a:p>
        </p:txBody>
      </p:sp>
      <p:pic>
        <p:nvPicPr>
          <p:cNvPr id="5" name="Picture 2" descr="W:\db-book\db7\slide-dir\KEEP\Tables-ch2\2_15.jpg">
            <a:extLst>
              <a:ext uri="{FF2B5EF4-FFF2-40B4-BE49-F238E27FC236}">
                <a16:creationId xmlns:a16="http://schemas.microsoft.com/office/drawing/2014/main" id="{4DF74208-3481-7B42-BDF1-7EA7BBCA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0516" y="4821794"/>
            <a:ext cx="1256858" cy="7640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678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8F5E-2618-D74B-82D0-2405E4F0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7600A-866C-0446-8E51-FB7D1BF0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X S	</a:t>
            </a:r>
          </a:p>
          <a:p>
            <a:pPr lvl="1"/>
            <a:r>
              <a:rPr lang="en-US" dirty="0"/>
              <a:t>Defines a relation that is the concatenation of every tuple of relation R with every tuple of relation S.</a:t>
            </a:r>
          </a:p>
          <a:p>
            <a:r>
              <a:rPr lang="en-US" altLang="en-US" dirty="0"/>
              <a:t>The Cartesian-product operation (denoted by X)  allows us to combine information from any two relations.  </a:t>
            </a:r>
            <a:endParaRPr lang="en-US" dirty="0"/>
          </a:p>
          <a:p>
            <a:r>
              <a:rPr lang="en-US" dirty="0"/>
              <a:t> It is possible that the two relations may have attributes with the same name. </a:t>
            </a:r>
          </a:p>
          <a:p>
            <a:pPr lvl="1"/>
            <a:r>
              <a:rPr lang="en-US" dirty="0"/>
              <a:t>In this case, the attribute names are prefixed with the relation name to maintain the uniqueness of attribute names within a relation.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04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AF59-B6AF-5C43-B7C1-D43C613BB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(Cartesian-Product Operation)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5B44-777F-6A4C-8D82-3B11AA7CF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 err="1"/>
              <a:t>instructor.ID</a:t>
            </a:r>
            <a:endParaRPr lang="en-US" altLang="en-US" i="1" dirty="0"/>
          </a:p>
          <a:p>
            <a:pPr lvl="1">
              <a:tabLst>
                <a:tab pos="3149600" algn="ctr"/>
              </a:tabLst>
            </a:pPr>
            <a:r>
              <a:rPr lang="en-US" altLang="en-US" i="1" dirty="0" err="1"/>
              <a:t>teaches.ID</a:t>
            </a:r>
            <a:endParaRPr lang="en-US" alt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7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E31A-2A13-0F48-AAB2-64F0EA36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(Cartesian-Product Operation)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8FECE7-2C17-7548-AFC7-C696C797C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8" name="Picture 1" descr="C:\Users\as668\Desktop\Figures-for-slides\2_12.jpg">
            <a:extLst>
              <a:ext uri="{FF2B5EF4-FFF2-40B4-BE49-F238E27FC236}">
                <a16:creationId xmlns:a16="http://schemas.microsoft.com/office/drawing/2014/main" id="{A9DE998F-1A71-C54A-8A1C-23C02805C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6634" y="1486823"/>
            <a:ext cx="4558731" cy="53711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834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8C05C2-F89E-F045-B391-FB30CBCC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GB" altLang="en-US" dirty="0"/>
              <a:t>Relational Algebra</a:t>
            </a:r>
            <a:endParaRPr lang="en-US" dirty="0"/>
          </a:p>
        </p:txBody>
      </p:sp>
      <p:grpSp>
        <p:nvGrpSpPr>
          <p:cNvPr id="45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43096A2D-F92B-4AED-A0B7-BDD9C62D61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808556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009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FE75-5FDB-9C4A-83C1-26C93DD4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(Cartesian-Product Operation)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F123E-73FA-7A4B-AE4C-091DB9E7F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Combines all rows in the two tables.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A738F-0F69-A043-A266-19C96CF81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606421"/>
            <a:ext cx="6826553" cy="36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ABE95331-6295-47F4-A9B8-7927E2E44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0094CD-3877-4990-AE53-BF6636436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863DD1E-96F3-43C0-8860-17F85DF2D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A57AF18-4A02-48B3-ABD2-FDAD9BD97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E48C9-FC72-4396-BAE7-6ECDBB8EB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B5F467-C64B-4AE1-8DA9-6E65DCEB3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B895879-C5E9-44C0-AE4C-E6E95CA2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DA15AF9-E4F4-4471-A3D2-4484C9807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8F5FB0-4F04-46E9-BCEC-7AB88D11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4EF4AA-E7C5-A84F-B7FF-6CF2C6347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814412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700"/>
              <a:t>Example (Cartesian-Product Operation)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3C894-8EB4-F141-8968-725D1099F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4102" cy="3728613"/>
          </a:xfrm>
        </p:spPr>
        <p:txBody>
          <a:bodyPr>
            <a:normAutofit/>
          </a:bodyPr>
          <a:lstStyle/>
          <a:p>
            <a:r>
              <a:rPr lang="en-US" sz="2400" i="1" dirty="0"/>
              <a:t>List the names and comments of all clients who have viewed a property for rent.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1BBBB-3ADA-4047-87A7-AB960947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833" y="639505"/>
            <a:ext cx="4817466" cy="2457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82173A-5875-CC4C-97CF-12D3D2169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806" y="3285620"/>
            <a:ext cx="4817466" cy="1691848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BEF3CE48-6BF7-4521-BD7D-60562E90A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897E5D04-394A-4B64-95F8-4D2228B98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075390E-5B63-48D6-A952-CC864F3D0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01093BA-29DE-4F64-ADCF-CE3744FC6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ADC823-5240-48FA-97E3-BBDE7F41D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DB96D8D-B2B7-4ABC-822A-7BC35E0C0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B4E59D8-875F-44CB-95DC-D50C32CC83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40B801A-D39B-4AE5-9712-419A4E9F8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D0F54C0-5979-4B22-A519-7799ED6F8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420D834-197E-4DAF-B0FF-F62B79658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8714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B4C53B-2CA5-A24C-9652-F230E940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700"/>
              <a:t>Example (Cartesian-Product Operation)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E8BF6-CB7B-A84E-A15E-D77E9CB7B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2400" dirty="0" err="1">
                <a:latin typeface="Symbol" charset="2"/>
                <a:cs typeface="Symbol" charset="2"/>
              </a:rPr>
              <a:t>Π</a:t>
            </a:r>
            <a:r>
              <a:rPr lang="en-US" sz="2400" dirty="0" err="1"/>
              <a:t>clientNo</a:t>
            </a:r>
            <a:r>
              <a:rPr lang="en-US" sz="2400" dirty="0"/>
              <a:t>, </a:t>
            </a:r>
            <a:r>
              <a:rPr lang="en-US" sz="2400" dirty="0" err="1"/>
              <a:t>fName</a:t>
            </a:r>
            <a:r>
              <a:rPr lang="en-US" sz="2400" dirty="0"/>
              <a:t>, </a:t>
            </a:r>
            <a:r>
              <a:rPr lang="en-US" sz="2400" dirty="0" err="1"/>
              <a:t>lName</a:t>
            </a:r>
            <a:r>
              <a:rPr lang="en-US" sz="2400" dirty="0"/>
              <a:t>(Client)) × (</a:t>
            </a:r>
            <a:r>
              <a:rPr lang="en-US" sz="2400" dirty="0" err="1">
                <a:latin typeface="Symbol" charset="2"/>
                <a:cs typeface="Symbol" charset="2"/>
              </a:rPr>
              <a:t>Π</a:t>
            </a:r>
            <a:r>
              <a:rPr lang="en-US" sz="2400" dirty="0" err="1"/>
              <a:t>clientNo</a:t>
            </a:r>
            <a:r>
              <a:rPr lang="en-US" sz="2400" dirty="0"/>
              <a:t>, </a:t>
            </a:r>
            <a:r>
              <a:rPr lang="en-US" sz="2400" dirty="0" err="1"/>
              <a:t>propertyNo</a:t>
            </a:r>
            <a:r>
              <a:rPr lang="en-US" sz="2400" dirty="0"/>
              <a:t>, comment(Viewing))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C4D30-615A-4F4C-924F-52F36F64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03" y="684397"/>
            <a:ext cx="6387190" cy="5483951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173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5A6F-557E-234C-8112-71A62AD9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</a:t>
            </a:r>
            <a:r>
              <a:rPr lang="en-US" altLang="en-US" dirty="0"/>
              <a:t>Cartesian-Product Operation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86EF-D65A-6447-A4AE-E7A45B5B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 contains more information than we require.</a:t>
            </a:r>
          </a:p>
          <a:p>
            <a:r>
              <a:rPr lang="en-US" dirty="0"/>
              <a:t>For example, the first tuple of this relation contains different </a:t>
            </a:r>
            <a:r>
              <a:rPr lang="en-US" dirty="0" err="1"/>
              <a:t>clientNo</a:t>
            </a:r>
            <a:r>
              <a:rPr lang="en-US" dirty="0"/>
              <a:t> values. </a:t>
            </a:r>
          </a:p>
          <a:p>
            <a:r>
              <a:rPr lang="en-US" dirty="0"/>
              <a:t>To obtain the required list, we need to carry out a Selection operation on this relation to extract those tuples where</a:t>
            </a:r>
          </a:p>
          <a:p>
            <a:pPr marL="45720" indent="0">
              <a:buNone/>
            </a:pPr>
            <a:r>
              <a:rPr lang="en-US" dirty="0"/>
              <a:t>	</a:t>
            </a:r>
            <a:r>
              <a:rPr lang="en-US" dirty="0" err="1"/>
              <a:t>Client.clientNo</a:t>
            </a:r>
            <a:r>
              <a:rPr lang="en-US" dirty="0"/>
              <a:t> = </a:t>
            </a:r>
            <a:r>
              <a:rPr lang="en-US" dirty="0" err="1"/>
              <a:t>Viewing.clientNo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79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7C51CD-95FA-F148-898B-6924DD2B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700"/>
              <a:t>Example (Cartesian-Product Operation)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ED0D6-4A95-AF42-96FB-EE10C56BC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07" y="2955401"/>
            <a:ext cx="4971961" cy="315768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500" dirty="0" err="1">
                <a:latin typeface="Symbol" charset="2"/>
                <a:cs typeface="Symbol" charset="2"/>
              </a:rPr>
              <a:t>σ</a:t>
            </a:r>
            <a:r>
              <a:rPr lang="en-US" sz="1500" dirty="0" err="1"/>
              <a:t>Client.clientNo</a:t>
            </a:r>
            <a:r>
              <a:rPr lang="en-US" sz="1500" dirty="0"/>
              <a:t> = </a:t>
            </a:r>
            <a:r>
              <a:rPr lang="en-US" sz="1500" dirty="0" err="1"/>
              <a:t>Viewing.clientNo</a:t>
            </a:r>
            <a:r>
              <a:rPr lang="en-US" sz="1500" dirty="0"/>
              <a:t>((</a:t>
            </a:r>
            <a:r>
              <a:rPr lang="en-US" sz="1500" dirty="0" err="1">
                <a:latin typeface="Symbol" charset="2"/>
                <a:cs typeface="Symbol" charset="2"/>
              </a:rPr>
              <a:t>Π</a:t>
            </a:r>
            <a:r>
              <a:rPr lang="en-US" sz="1500" dirty="0" err="1"/>
              <a:t>clientNo</a:t>
            </a:r>
            <a:r>
              <a:rPr lang="en-US" sz="1500" dirty="0"/>
              <a:t>, </a:t>
            </a:r>
            <a:r>
              <a:rPr lang="en-US" sz="1500" dirty="0" err="1"/>
              <a:t>fName</a:t>
            </a:r>
            <a:r>
              <a:rPr lang="en-US" sz="1500" dirty="0"/>
              <a:t>, </a:t>
            </a:r>
            <a:r>
              <a:rPr lang="en-US" sz="1500" dirty="0" err="1"/>
              <a:t>lName</a:t>
            </a:r>
            <a:r>
              <a:rPr lang="en-US" sz="1500" dirty="0"/>
              <a:t>(Client)) × (</a:t>
            </a:r>
            <a:r>
              <a:rPr lang="en-US" sz="1500" dirty="0" err="1">
                <a:latin typeface="Symbol" charset="2"/>
                <a:cs typeface="Symbol" charset="2"/>
              </a:rPr>
              <a:t>Π</a:t>
            </a:r>
            <a:r>
              <a:rPr lang="en-US" sz="1500" dirty="0" err="1"/>
              <a:t>clientNo</a:t>
            </a:r>
            <a:r>
              <a:rPr lang="en-US" sz="1500" dirty="0"/>
              <a:t>, </a:t>
            </a:r>
            <a:r>
              <a:rPr lang="en-US" sz="1500" dirty="0" err="1"/>
              <a:t>propertyNo</a:t>
            </a:r>
            <a:r>
              <a:rPr lang="en-US" sz="1500" dirty="0"/>
              <a:t>, comment(Viewing)))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500" dirty="0"/>
              <a:t>Restricted Cartesian product of reduced Client and Viewing relations.</a:t>
            </a:r>
          </a:p>
          <a:p>
            <a:pPr>
              <a:lnSpc>
                <a:spcPct val="100000"/>
              </a:lnSpc>
            </a:pPr>
            <a:r>
              <a:rPr lang="en-GB" sz="1500" dirty="0"/>
              <a:t>Cartesian product and Selection can be reduced to a single operation called a </a:t>
            </a:r>
            <a:r>
              <a:rPr lang="en-GB" sz="1500" i="1" dirty="0"/>
              <a:t>Join</a:t>
            </a:r>
            <a:r>
              <a:rPr lang="en-GB" sz="1500" dirty="0"/>
              <a:t>.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E1C35635-6DD2-6244-A546-CC037B58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9105" b="-39105"/>
          <a:stretch>
            <a:fillRect/>
          </a:stretch>
        </p:blipFill>
        <p:spPr>
          <a:xfrm>
            <a:off x="5602903" y="2325658"/>
            <a:ext cx="6387190" cy="3506761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4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D323A-5B2C-E34B-9073-B3732622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Join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B878E-2E9F-0342-BE09-FD8F31FD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dirty="0"/>
              <a:t>Join is a derivative of Cartesian product.</a:t>
            </a:r>
          </a:p>
          <a:p>
            <a:pPr>
              <a:lnSpc>
                <a:spcPct val="70000"/>
              </a:lnSpc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dirty="0"/>
              <a:t>Equivalent to performing a Selection, using join predicate as selection formula, over Cartesian product of the two operand relations. </a:t>
            </a:r>
          </a:p>
          <a:p>
            <a:pPr>
              <a:lnSpc>
                <a:spcPct val="90000"/>
              </a:lnSpc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dirty="0"/>
              <a:t>One of the most difficult operations to implement efficiently in an RDBMS and one reason why RDBMSs have intrinsic performance problems.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03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007" r="-26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361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Joins two tables together using a shared key (i.e. primary/foreign)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069" y="2723875"/>
            <a:ext cx="6237983" cy="33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0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5F3F-9807-C546-91CB-5BA00084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Join 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61E96-C205-1C4D-AB38-AECAA5B54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Various forms of join operation</a:t>
            </a:r>
          </a:p>
          <a:p>
            <a:pPr lvl="1"/>
            <a:r>
              <a:rPr lang="en-GB" altLang="en-US" dirty="0"/>
              <a:t>Theta join</a:t>
            </a:r>
          </a:p>
          <a:p>
            <a:pPr lvl="1"/>
            <a:r>
              <a:rPr lang="en-GB" altLang="en-US" dirty="0"/>
              <a:t>Equijoin (a particular type of Theta join)</a:t>
            </a:r>
          </a:p>
          <a:p>
            <a:pPr lvl="1"/>
            <a:r>
              <a:rPr lang="en-GB" altLang="en-US" dirty="0"/>
              <a:t>Natural join</a:t>
            </a:r>
          </a:p>
          <a:p>
            <a:pPr lvl="1"/>
            <a:r>
              <a:rPr lang="en-GB" altLang="en-US" dirty="0"/>
              <a:t>Outer join</a:t>
            </a:r>
          </a:p>
          <a:p>
            <a:pPr lvl="1"/>
            <a:r>
              <a:rPr lang="en-GB" altLang="en-US" dirty="0" err="1"/>
              <a:t>Semijoin</a:t>
            </a:r>
            <a:endParaRPr lang="en-GB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62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D5A9A-A9A1-0D40-99F7-47DC532B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Theta join (</a:t>
            </a:r>
            <a:r>
              <a:rPr lang="en-GB" altLang="en-US" dirty="0">
                <a:sym typeface="Symbol" pitchFamily="2" charset="2"/>
              </a:rPr>
              <a:t></a:t>
            </a:r>
            <a:r>
              <a:rPr lang="en-GB" altLang="en-US" dirty="0"/>
              <a:t>-join)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79546-C5BE-214C-BAF7-98ABDCC5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altLang="en-US" dirty="0"/>
          </a:p>
          <a:p>
            <a:pPr marL="0" indent="0" algn="ctr">
              <a:buNone/>
            </a:pPr>
            <a:r>
              <a:rPr lang="en-GB" altLang="en-US" dirty="0"/>
              <a:t>R       </a:t>
            </a:r>
            <a:r>
              <a:rPr lang="en-GB" altLang="en-US" baseline="-20000" dirty="0"/>
              <a:t>F</a:t>
            </a:r>
            <a:r>
              <a:rPr lang="en-GB" altLang="en-US" dirty="0"/>
              <a:t>S	</a:t>
            </a:r>
          </a:p>
          <a:p>
            <a:pPr marL="0" indent="0" algn="ctr">
              <a:buNone/>
            </a:pPr>
            <a:endParaRPr lang="en-GB" altLang="en-US" dirty="0"/>
          </a:p>
          <a:p>
            <a:pPr lvl="1"/>
            <a:r>
              <a:rPr lang="en-GB" altLang="en-US" dirty="0"/>
              <a:t>Defines a relation that contains tuples satisfying the predicate F from the Cartesian product of R and S. </a:t>
            </a:r>
          </a:p>
          <a:p>
            <a:pPr lvl="1"/>
            <a:r>
              <a:rPr lang="en-GB" altLang="en-US" dirty="0"/>
              <a:t>The predicate F is of the form </a:t>
            </a:r>
            <a:r>
              <a:rPr lang="en-GB" altLang="en-US" dirty="0" err="1"/>
              <a:t>R.a</a:t>
            </a:r>
            <a:r>
              <a:rPr lang="en-GB" altLang="en-US" baseline="-20000" dirty="0" err="1"/>
              <a:t>i</a:t>
            </a:r>
            <a:r>
              <a:rPr lang="en-GB" altLang="en-US" dirty="0"/>
              <a:t> </a:t>
            </a:r>
            <a:r>
              <a:rPr lang="en-GB" altLang="en-US" dirty="0">
                <a:sym typeface="Symbol" pitchFamily="2" charset="2"/>
              </a:rPr>
              <a:t></a:t>
            </a:r>
            <a:r>
              <a:rPr lang="en-GB" altLang="en-US" dirty="0"/>
              <a:t> </a:t>
            </a:r>
            <a:r>
              <a:rPr lang="en-GB" altLang="en-US" dirty="0" err="1"/>
              <a:t>S.b</a:t>
            </a:r>
            <a:r>
              <a:rPr lang="en-GB" altLang="en-US" baseline="-20000" dirty="0" err="1"/>
              <a:t>i</a:t>
            </a:r>
            <a:r>
              <a:rPr lang="en-GB" altLang="en-US" dirty="0"/>
              <a:t> where </a:t>
            </a:r>
            <a:r>
              <a:rPr lang="en-GB" altLang="en-US" dirty="0">
                <a:sym typeface="Symbol" pitchFamily="2" charset="2"/>
              </a:rPr>
              <a:t></a:t>
            </a:r>
            <a:r>
              <a:rPr lang="en-GB" altLang="en-US" dirty="0"/>
              <a:t> may be one of the comparison operators (&lt;, </a:t>
            </a:r>
            <a:r>
              <a:rPr lang="en-GB" altLang="en-US" dirty="0">
                <a:sym typeface="Symbol" pitchFamily="2" charset="2"/>
              </a:rPr>
              <a:t></a:t>
            </a:r>
            <a:r>
              <a:rPr lang="en-GB" altLang="en-US" dirty="0"/>
              <a:t>, &gt;, </a:t>
            </a:r>
            <a:r>
              <a:rPr lang="en-GB" altLang="en-US" dirty="0">
                <a:sym typeface="Symbol" pitchFamily="2" charset="2"/>
              </a:rPr>
              <a:t></a:t>
            </a:r>
            <a:r>
              <a:rPr lang="en-GB" altLang="en-US" dirty="0"/>
              <a:t>, =, </a:t>
            </a:r>
            <a:r>
              <a:rPr lang="en-GB" altLang="en-US" dirty="0">
                <a:cs typeface="Times New Roman" panose="02020603050405020304" pitchFamily="18" charset="0"/>
                <a:sym typeface="Symbol" pitchFamily="2" charset="2"/>
              </a:rPr>
              <a:t></a:t>
            </a:r>
            <a:r>
              <a:rPr lang="en-GB" alt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7B974DE-5D59-A14C-954C-8FB8F2CD2B1B}"/>
              </a:ext>
            </a:extLst>
          </p:cNvPr>
          <p:cNvGrpSpPr>
            <a:grpSpLocks/>
          </p:cNvGrpSpPr>
          <p:nvPr/>
        </p:nvGrpSpPr>
        <p:grpSpPr bwMode="auto">
          <a:xfrm>
            <a:off x="5566610" y="2574759"/>
            <a:ext cx="304800" cy="244475"/>
            <a:chOff x="2448" y="9360"/>
            <a:chExt cx="288" cy="144"/>
          </a:xfrm>
        </p:grpSpPr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ADF83998-120F-DF4F-88C5-32CA9D92EF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991DD37D-B0EA-6940-819C-E86BFE25D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CCEED016-6452-144E-9CBB-676AC9BDF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7BF3871D-5E84-8543-A81A-B34F571A4D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32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5" name="Top left">
            <a:extLst>
              <a:ext uri="{FF2B5EF4-FFF2-40B4-BE49-F238E27FC236}">
                <a16:creationId xmlns:a16="http://schemas.microsoft.com/office/drawing/2014/main" id="{5E5536F2-BB10-4970-9C95-51CCDE884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88" name="Freeform: Shape 95">
              <a:extLst>
                <a:ext uri="{FF2B5EF4-FFF2-40B4-BE49-F238E27FC236}">
                  <a16:creationId xmlns:a16="http://schemas.microsoft.com/office/drawing/2014/main" id="{D84F3307-86CF-47A4-8B2D-4630B124C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89" name="Freeform: Shape 96">
              <a:extLst>
                <a:ext uri="{FF2B5EF4-FFF2-40B4-BE49-F238E27FC236}">
                  <a16:creationId xmlns:a16="http://schemas.microsoft.com/office/drawing/2014/main" id="{6EB78D62-DD46-4526-87D7-73C7AE462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Freeform: Shape 97">
              <a:extLst>
                <a:ext uri="{FF2B5EF4-FFF2-40B4-BE49-F238E27FC236}">
                  <a16:creationId xmlns:a16="http://schemas.microsoft.com/office/drawing/2014/main" id="{73149E71-5828-490B-97F7-04AE7807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Freeform: Shape 98">
              <a:extLst>
                <a:ext uri="{FF2B5EF4-FFF2-40B4-BE49-F238E27FC236}">
                  <a16:creationId xmlns:a16="http://schemas.microsoft.com/office/drawing/2014/main" id="{1280A038-99E0-4B3A-9D3E-3E9CF2E9B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: Shape 99">
              <a:extLst>
                <a:ext uri="{FF2B5EF4-FFF2-40B4-BE49-F238E27FC236}">
                  <a16:creationId xmlns:a16="http://schemas.microsoft.com/office/drawing/2014/main" id="{FFF87F6E-69A2-4944-9B64-76780737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Freeform: Shape 100">
              <a:extLst>
                <a:ext uri="{FF2B5EF4-FFF2-40B4-BE49-F238E27FC236}">
                  <a16:creationId xmlns:a16="http://schemas.microsoft.com/office/drawing/2014/main" id="{8A70C5CB-9CC7-44D6-B2B7-239694D83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5" name="Freeform: Shape 101">
              <a:extLst>
                <a:ext uri="{FF2B5EF4-FFF2-40B4-BE49-F238E27FC236}">
                  <a16:creationId xmlns:a16="http://schemas.microsoft.com/office/drawing/2014/main" id="{B6EFB0E4-14CB-4396-8BE4-0D078635E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6" name="Freeform: Shape 102">
              <a:extLst>
                <a:ext uri="{FF2B5EF4-FFF2-40B4-BE49-F238E27FC236}">
                  <a16:creationId xmlns:a16="http://schemas.microsoft.com/office/drawing/2014/main" id="{4B51C875-4AA4-432D-B78E-F6EAA927C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A0ED59-6648-574A-8D71-90813C85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28600"/>
            <a:ext cx="9782566" cy="1425102"/>
          </a:xfrm>
        </p:spPr>
        <p:txBody>
          <a:bodyPr anchor="t">
            <a:normAutofit/>
          </a:bodyPr>
          <a:lstStyle/>
          <a:p>
            <a:r>
              <a:rPr lang="en-US" dirty="0"/>
              <a:t>Relational algebra</a:t>
            </a:r>
          </a:p>
        </p:txBody>
      </p:sp>
      <p:grpSp>
        <p:nvGrpSpPr>
          <p:cNvPr id="105" name="Bottom Right">
            <a:extLst>
              <a:ext uri="{FF2B5EF4-FFF2-40B4-BE49-F238E27FC236}">
                <a16:creationId xmlns:a16="http://schemas.microsoft.com/office/drawing/2014/main" id="{4E8659C6-7D51-4002-BCB2-0B4CA79E3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06" name="Graphic 157">
              <a:extLst>
                <a:ext uri="{FF2B5EF4-FFF2-40B4-BE49-F238E27FC236}">
                  <a16:creationId xmlns:a16="http://schemas.microsoft.com/office/drawing/2014/main" id="{778A2000-2B7A-4C51-9F5B-3C56C336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117" name="Freeform: Shape 107">
                <a:extLst>
                  <a:ext uri="{FF2B5EF4-FFF2-40B4-BE49-F238E27FC236}">
                    <a16:creationId xmlns:a16="http://schemas.microsoft.com/office/drawing/2014/main" id="{26C48C0A-3D52-4FD2-BE0C-FE34279A9B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8" name="Freeform: Shape 108">
                <a:extLst>
                  <a:ext uri="{FF2B5EF4-FFF2-40B4-BE49-F238E27FC236}">
                    <a16:creationId xmlns:a16="http://schemas.microsoft.com/office/drawing/2014/main" id="{9A1EDE11-4610-4620-A5D6-76CD71FC6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Freeform: Shape 109">
                <a:extLst>
                  <a:ext uri="{FF2B5EF4-FFF2-40B4-BE49-F238E27FC236}">
                    <a16:creationId xmlns:a16="http://schemas.microsoft.com/office/drawing/2014/main" id="{93056628-E485-4BB3-98E4-E15AB3695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Freeform: Shape 110">
                <a:extLst>
                  <a:ext uri="{FF2B5EF4-FFF2-40B4-BE49-F238E27FC236}">
                    <a16:creationId xmlns:a16="http://schemas.microsoft.com/office/drawing/2014/main" id="{C0E026E3-4E37-4419-A836-D9EDEE6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1" name="Freeform: Shape 111">
                <a:extLst>
                  <a:ext uri="{FF2B5EF4-FFF2-40B4-BE49-F238E27FC236}">
                    <a16:creationId xmlns:a16="http://schemas.microsoft.com/office/drawing/2014/main" id="{0DDC5E35-4BDE-467F-8284-1E0CFF7336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: Shape 112">
                <a:extLst>
                  <a:ext uri="{FF2B5EF4-FFF2-40B4-BE49-F238E27FC236}">
                    <a16:creationId xmlns:a16="http://schemas.microsoft.com/office/drawing/2014/main" id="{5BD492C1-3F38-4A64-A6CC-6530A5150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: Shape 113">
                <a:extLst>
                  <a:ext uri="{FF2B5EF4-FFF2-40B4-BE49-F238E27FC236}">
                    <a16:creationId xmlns:a16="http://schemas.microsoft.com/office/drawing/2014/main" id="{65A0440B-06F4-454E-88CF-8AD4814FF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24" name="Freeform: Shape 106">
              <a:extLst>
                <a:ext uri="{FF2B5EF4-FFF2-40B4-BE49-F238E27FC236}">
                  <a16:creationId xmlns:a16="http://schemas.microsoft.com/office/drawing/2014/main" id="{6E9C0DF6-725A-4826-BB35-CC8D0EAC3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87" name="Content Placeholder 2">
            <a:extLst>
              <a:ext uri="{FF2B5EF4-FFF2-40B4-BE49-F238E27FC236}">
                <a16:creationId xmlns:a16="http://schemas.microsoft.com/office/drawing/2014/main" id="{DD01689B-2BF0-4116-AE41-334E5B94E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407906"/>
              </p:ext>
            </p:extLst>
          </p:nvPr>
        </p:nvGraphicFramePr>
        <p:xfrm>
          <a:off x="803738" y="149811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7923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7BBC-02FB-DD40-BCC8-8F0BF3FD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Theta join (</a:t>
            </a:r>
            <a:r>
              <a:rPr lang="en-GB" altLang="en-US" dirty="0">
                <a:sym typeface="Symbol" pitchFamily="2" charset="2"/>
              </a:rPr>
              <a:t></a:t>
            </a:r>
            <a:r>
              <a:rPr lang="en-GB" altLang="en-US" dirty="0"/>
              <a:t>-join)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BF1E6-6199-F141-9669-8A9C5EA01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Can rewrite Theta join using basic Selection and Cartesian product operations.</a:t>
            </a:r>
          </a:p>
          <a:p>
            <a:pPr lvl="2">
              <a:lnSpc>
                <a:spcPct val="70000"/>
              </a:lnSpc>
              <a:buFontTx/>
              <a:buNone/>
            </a:pPr>
            <a:r>
              <a:rPr lang="en-GB" altLang="en-US" sz="2400" dirty="0"/>
              <a:t>	</a:t>
            </a:r>
          </a:p>
          <a:p>
            <a:pPr lvl="2">
              <a:buFontTx/>
              <a:buNone/>
            </a:pPr>
            <a:r>
              <a:rPr lang="en-GB" altLang="en-US" sz="2800" dirty="0"/>
              <a:t>R      </a:t>
            </a:r>
            <a:r>
              <a:rPr lang="en-GB" altLang="en-US" sz="2800" baseline="-14000" dirty="0"/>
              <a:t>F</a:t>
            </a:r>
            <a:r>
              <a:rPr lang="en-GB" altLang="en-US" sz="2800" dirty="0"/>
              <a:t>S = </a:t>
            </a:r>
            <a:r>
              <a:rPr lang="en-GB" altLang="en-US" sz="2800" dirty="0">
                <a:sym typeface="Symbol" pitchFamily="2" charset="2"/>
              </a:rPr>
              <a:t></a:t>
            </a:r>
            <a:r>
              <a:rPr lang="en-GB" altLang="en-US" sz="2800" baseline="-14000" dirty="0"/>
              <a:t>F</a:t>
            </a:r>
            <a:r>
              <a:rPr lang="en-GB" altLang="en-US" sz="2800" dirty="0"/>
              <a:t>(R </a:t>
            </a:r>
            <a:r>
              <a:rPr lang="en-GB" altLang="en-US" sz="2800" dirty="0">
                <a:sym typeface="Symbol" pitchFamily="2" charset="2"/>
              </a:rPr>
              <a:t></a:t>
            </a:r>
            <a:r>
              <a:rPr lang="en-GB" altLang="en-US" sz="2800" dirty="0"/>
              <a:t> S)</a:t>
            </a:r>
          </a:p>
          <a:p>
            <a:pPr lvl="2">
              <a:buFontTx/>
              <a:buNone/>
            </a:pPr>
            <a:endParaRPr lang="en-GB" altLang="en-US" sz="2800" dirty="0"/>
          </a:p>
          <a:p>
            <a:r>
              <a:rPr lang="en-GB" altLang="en-US" dirty="0"/>
              <a:t>Degree of a Theta join is sum of degrees of the operand relations R and S. If predicate F contains only equality (=), the term </a:t>
            </a:r>
            <a:r>
              <a:rPr lang="en-GB" altLang="en-US" i="1" dirty="0"/>
              <a:t>Equijoin</a:t>
            </a:r>
            <a:r>
              <a:rPr lang="en-GB" altLang="en-US" dirty="0"/>
              <a:t> is used. </a:t>
            </a:r>
          </a:p>
          <a:p>
            <a:pPr lvl="2">
              <a:buFontTx/>
              <a:buNone/>
            </a:pPr>
            <a:endParaRPr lang="en-GB" altLang="en-US" dirty="0"/>
          </a:p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34C5F9F-C200-AA4E-B579-D665F96AA79C}"/>
              </a:ext>
            </a:extLst>
          </p:cNvPr>
          <p:cNvGrpSpPr>
            <a:grpSpLocks/>
          </p:cNvGrpSpPr>
          <p:nvPr/>
        </p:nvGrpSpPr>
        <p:grpSpPr bwMode="auto">
          <a:xfrm>
            <a:off x="2197769" y="3306762"/>
            <a:ext cx="304800" cy="244475"/>
            <a:chOff x="2448" y="9360"/>
            <a:chExt cx="288" cy="144"/>
          </a:xfrm>
        </p:grpSpPr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100479C1-DFDB-154A-8306-B991748FE6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A89170CF-F66C-8C44-B1B3-32C2D3948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2081D885-5294-3542-BD1A-07847C6CDD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368897A3-9B94-1442-A976-1767D3AF2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619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6EF8-5DE1-E548-ABD7-E8CDEDA6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Example - Equijoin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127E-57F0-674B-95C8-FD091245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List the names and comments of all clients who have viewed a property for rent.</a:t>
            </a:r>
          </a:p>
          <a:p>
            <a:pPr lvl="1">
              <a:buFontTx/>
              <a:buNone/>
            </a:pPr>
            <a:r>
              <a:rPr lang="en-GB" altLang="en-US" dirty="0"/>
              <a:t>	(</a:t>
            </a:r>
            <a:r>
              <a:rPr lang="en-GB" altLang="en-US" dirty="0">
                <a:sym typeface="Symbol" pitchFamily="2" charset="2"/>
              </a:rPr>
              <a:t></a:t>
            </a:r>
            <a:r>
              <a:rPr lang="en-GB" altLang="en-US" baseline="-14000" dirty="0" err="1"/>
              <a:t>clientNo</a:t>
            </a:r>
            <a:r>
              <a:rPr lang="en-GB" altLang="en-US" baseline="-14000" dirty="0"/>
              <a:t>, </a:t>
            </a:r>
            <a:r>
              <a:rPr lang="en-GB" altLang="en-US" baseline="-14000" dirty="0" err="1"/>
              <a:t>fName</a:t>
            </a:r>
            <a:r>
              <a:rPr lang="en-GB" altLang="en-US" baseline="-14000" dirty="0"/>
              <a:t>, </a:t>
            </a:r>
            <a:r>
              <a:rPr lang="en-GB" altLang="en-US" baseline="-14000" dirty="0" err="1"/>
              <a:t>lName</a:t>
            </a:r>
            <a:r>
              <a:rPr lang="en-GB" altLang="en-US" dirty="0"/>
              <a:t>(Client))      </a:t>
            </a:r>
            <a:r>
              <a:rPr lang="en-GB" altLang="en-US" baseline="-14000" dirty="0" err="1"/>
              <a:t>Client.clientNo</a:t>
            </a:r>
            <a:r>
              <a:rPr lang="en-GB" altLang="en-US" baseline="-14000" dirty="0"/>
              <a:t> = </a:t>
            </a:r>
            <a:r>
              <a:rPr lang="en-GB" altLang="en-US" baseline="-14000" dirty="0" err="1"/>
              <a:t>Viewing.clientNo</a:t>
            </a:r>
            <a:r>
              <a:rPr lang="en-GB" altLang="en-US" baseline="-14000" dirty="0"/>
              <a:t> </a:t>
            </a:r>
            <a:r>
              <a:rPr lang="en-GB" altLang="en-US" dirty="0"/>
              <a:t>(</a:t>
            </a:r>
            <a:r>
              <a:rPr lang="en-GB" altLang="en-US" dirty="0">
                <a:sym typeface="Symbol" pitchFamily="2" charset="2"/>
              </a:rPr>
              <a:t></a:t>
            </a:r>
            <a:r>
              <a:rPr lang="en-GB" altLang="en-US" baseline="-14000" dirty="0" err="1"/>
              <a:t>clientNo</a:t>
            </a:r>
            <a:r>
              <a:rPr lang="en-GB" altLang="en-US" baseline="-14000" dirty="0"/>
              <a:t>, </a:t>
            </a:r>
            <a:r>
              <a:rPr lang="en-GB" altLang="en-US" baseline="-14000" dirty="0" err="1"/>
              <a:t>propertyNo</a:t>
            </a:r>
            <a:r>
              <a:rPr lang="en-GB" altLang="en-US" baseline="-14000" dirty="0"/>
              <a:t>, comment</a:t>
            </a:r>
            <a:r>
              <a:rPr lang="en-GB" altLang="en-US" dirty="0"/>
              <a:t>(Viewing))</a:t>
            </a:r>
          </a:p>
          <a:p>
            <a:endParaRPr lang="en-US" dirty="0"/>
          </a:p>
        </p:txBody>
      </p:sp>
      <p:pic>
        <p:nvPicPr>
          <p:cNvPr id="4" name="Picture 11" descr="E:\Ch04-tif\DS3-Figure 04-08.tif">
            <a:extLst>
              <a:ext uri="{FF2B5EF4-FFF2-40B4-BE49-F238E27FC236}">
                <a16:creationId xmlns:a16="http://schemas.microsoft.com/office/drawing/2014/main" id="{686CB920-6F2A-4D4E-B0E9-D1AC2DA2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4252912"/>
            <a:ext cx="69342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94ED63-3BE1-3A48-AB71-D9725C9F7747}"/>
              </a:ext>
            </a:extLst>
          </p:cNvPr>
          <p:cNvGrpSpPr>
            <a:grpSpLocks/>
          </p:cNvGrpSpPr>
          <p:nvPr/>
        </p:nvGrpSpPr>
        <p:grpSpPr bwMode="auto">
          <a:xfrm>
            <a:off x="5293895" y="2946483"/>
            <a:ext cx="304800" cy="244475"/>
            <a:chOff x="2448" y="9360"/>
            <a:chExt cx="288" cy="144"/>
          </a:xfrm>
        </p:grpSpPr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C64DF506-C83A-CB44-9EEE-D196254B48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5722C9AB-057B-4F4D-A7BB-02ED87D81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8D859559-6D17-6F4B-98CD-D2CB09D5D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3A5375A-5C50-AB49-83C4-6AE122AC6E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153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0DA8-E03E-564A-9385-6AA3E4D8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Natural join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3C73A-731F-D946-A02B-0B9FA6DFE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altLang="en-US" sz="3200" dirty="0"/>
          </a:p>
          <a:p>
            <a:pPr marL="0" indent="0" algn="ctr">
              <a:buNone/>
            </a:pPr>
            <a:r>
              <a:rPr lang="en-GB" altLang="en-US" sz="3200" dirty="0"/>
              <a:t>R      S	</a:t>
            </a:r>
          </a:p>
          <a:p>
            <a:pPr marL="0" indent="0" algn="ctr">
              <a:buNone/>
            </a:pPr>
            <a:endParaRPr lang="en-GB" altLang="en-US" sz="3200" dirty="0"/>
          </a:p>
          <a:p>
            <a:pPr lvl="1"/>
            <a:r>
              <a:rPr lang="en-GB" altLang="en-US" sz="2800" dirty="0"/>
              <a:t>An Equijoin of the two relations R and S over all common attributes </a:t>
            </a:r>
            <a:r>
              <a:rPr lang="en-GB" altLang="en-US" sz="2800" i="1" dirty="0"/>
              <a:t>x</a:t>
            </a:r>
            <a:r>
              <a:rPr lang="en-GB" altLang="en-US" sz="2800" dirty="0"/>
              <a:t>. One occurrence of each common attribute is eliminated from the result.</a:t>
            </a:r>
          </a:p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488E2E1-A011-2346-8E7A-9899493BB4CA}"/>
              </a:ext>
            </a:extLst>
          </p:cNvPr>
          <p:cNvGrpSpPr>
            <a:grpSpLocks/>
          </p:cNvGrpSpPr>
          <p:nvPr/>
        </p:nvGrpSpPr>
        <p:grpSpPr bwMode="auto">
          <a:xfrm>
            <a:off x="5498430" y="2642936"/>
            <a:ext cx="304800" cy="244475"/>
            <a:chOff x="2448" y="9360"/>
            <a:chExt cx="288" cy="144"/>
          </a:xfrm>
        </p:grpSpPr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E9FE1FE2-1A6E-8548-ADC1-3E7C1FE88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564E5F1D-48E2-364F-8FF1-4301B1C7F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55338B8D-01E4-1D4C-8C5F-DD9B946D4A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5CEF8D24-3E57-9C49-ABE9-D86C70412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474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871B1D1-409F-5F41-B3CD-32E61ADC3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Example - Natural join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8B44D826-A039-B542-845D-57F644FAF9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600200"/>
            <a:ext cx="8382000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GB" altLang="en-US" dirty="0"/>
              <a:t>List the names and comments of all clients who have viewed a property for rent.</a:t>
            </a:r>
          </a:p>
          <a:p>
            <a:pPr lvl="1">
              <a:buFontTx/>
              <a:buNone/>
            </a:pPr>
            <a:r>
              <a:rPr lang="en-GB" altLang="en-US" dirty="0"/>
              <a:t>(</a:t>
            </a:r>
            <a:r>
              <a:rPr lang="en-GB" altLang="en-US" dirty="0">
                <a:sym typeface="Symbol" pitchFamily="2" charset="2"/>
              </a:rPr>
              <a:t></a:t>
            </a:r>
            <a:r>
              <a:rPr lang="en-GB" altLang="en-US" baseline="-14000" dirty="0" err="1"/>
              <a:t>clientNo</a:t>
            </a:r>
            <a:r>
              <a:rPr lang="en-GB" altLang="en-US" baseline="-14000" dirty="0"/>
              <a:t>, </a:t>
            </a:r>
            <a:r>
              <a:rPr lang="en-GB" altLang="en-US" baseline="-14000" dirty="0" err="1"/>
              <a:t>fName</a:t>
            </a:r>
            <a:r>
              <a:rPr lang="en-GB" altLang="en-US" baseline="-14000" dirty="0"/>
              <a:t>, </a:t>
            </a:r>
            <a:r>
              <a:rPr lang="en-GB" altLang="en-US" baseline="-14000" dirty="0" err="1"/>
              <a:t>lName</a:t>
            </a:r>
            <a:r>
              <a:rPr lang="en-GB" altLang="en-US" dirty="0"/>
              <a:t>(Client))      </a:t>
            </a:r>
          </a:p>
          <a:p>
            <a:pPr lvl="1">
              <a:buFontTx/>
              <a:buNone/>
            </a:pPr>
            <a:r>
              <a:rPr lang="en-GB" altLang="en-US" baseline="-14000" dirty="0"/>
              <a:t> </a:t>
            </a:r>
            <a:r>
              <a:rPr lang="en-GB" altLang="en-US" dirty="0"/>
              <a:t>(</a:t>
            </a:r>
            <a:r>
              <a:rPr lang="en-GB" altLang="en-US" dirty="0">
                <a:sym typeface="Symbol" pitchFamily="2" charset="2"/>
              </a:rPr>
              <a:t></a:t>
            </a:r>
            <a:r>
              <a:rPr lang="en-GB" altLang="en-US" baseline="-14000" dirty="0" err="1"/>
              <a:t>clientNo</a:t>
            </a:r>
            <a:r>
              <a:rPr lang="en-GB" altLang="en-US" baseline="-14000" dirty="0"/>
              <a:t>, </a:t>
            </a:r>
            <a:r>
              <a:rPr lang="en-GB" altLang="en-US" baseline="-14000" dirty="0" err="1"/>
              <a:t>propertyNo</a:t>
            </a:r>
            <a:r>
              <a:rPr lang="en-GB" altLang="en-US" baseline="-14000" dirty="0"/>
              <a:t>, comment</a:t>
            </a:r>
            <a:r>
              <a:rPr lang="en-GB" altLang="en-US" dirty="0"/>
              <a:t>(Viewing))</a:t>
            </a:r>
          </a:p>
        </p:txBody>
      </p:sp>
      <p:grpSp>
        <p:nvGrpSpPr>
          <p:cNvPr id="178185" name="Group 9">
            <a:extLst>
              <a:ext uri="{FF2B5EF4-FFF2-40B4-BE49-F238E27FC236}">
                <a16:creationId xmlns:a16="http://schemas.microsoft.com/office/drawing/2014/main" id="{E77CD46D-06C8-8642-B90F-B806104A26F1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681288"/>
            <a:ext cx="304800" cy="244475"/>
            <a:chOff x="2448" y="9360"/>
            <a:chExt cx="288" cy="144"/>
          </a:xfrm>
        </p:grpSpPr>
        <p:sp>
          <p:nvSpPr>
            <p:cNvPr id="36871" name="Line 10">
              <a:extLst>
                <a:ext uri="{FF2B5EF4-FFF2-40B4-BE49-F238E27FC236}">
                  <a16:creationId xmlns:a16="http://schemas.microsoft.com/office/drawing/2014/main" id="{02F25348-BC84-6348-B1A4-16F754DE7B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2" name="Line 11">
              <a:extLst>
                <a:ext uri="{FF2B5EF4-FFF2-40B4-BE49-F238E27FC236}">
                  <a16:creationId xmlns:a16="http://schemas.microsoft.com/office/drawing/2014/main" id="{857AF324-1105-6144-A3EA-E1E70B81D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Line 12">
              <a:extLst>
                <a:ext uri="{FF2B5EF4-FFF2-40B4-BE49-F238E27FC236}">
                  <a16:creationId xmlns:a16="http://schemas.microsoft.com/office/drawing/2014/main" id="{E210AA22-1455-D847-AA11-E60C58E76E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4" name="Line 13">
              <a:extLst>
                <a:ext uri="{FF2B5EF4-FFF2-40B4-BE49-F238E27FC236}">
                  <a16:creationId xmlns:a16="http://schemas.microsoft.com/office/drawing/2014/main" id="{B7470EEF-D0D2-1A41-A645-F03F6078D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78191" name="Picture 15" descr="DS3-Figure 04-09">
            <a:extLst>
              <a:ext uri="{FF2B5EF4-FFF2-40B4-BE49-F238E27FC236}">
                <a16:creationId xmlns:a16="http://schemas.microsoft.com/office/drawing/2014/main" id="{F1B5B675-9118-F24F-ABEB-3904C3F7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33801"/>
            <a:ext cx="6237288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42329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8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682A2C16-8F42-9248-9107-C893D761BF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Outer join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1FF37F77-9154-834D-B105-3AAB0BAED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600200"/>
            <a:ext cx="7727950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dirty="0">
                <a:latin typeface="Times" pitchFamily="2" charset="0"/>
              </a:rPr>
              <a:t>To display rows in the result that do not have matching values in the join column, use Outer join.</a:t>
            </a:r>
          </a:p>
          <a:p>
            <a:pPr>
              <a:lnSpc>
                <a:spcPct val="90000"/>
              </a:lnSpc>
            </a:pPr>
            <a:endParaRPr lang="en-GB" alt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GB" altLang="en-US" dirty="0"/>
              <a:t>			R       S</a:t>
            </a:r>
          </a:p>
          <a:p>
            <a:r>
              <a:rPr lang="en-US" dirty="0"/>
              <a:t>Outer join may retain the tuples which would be lost by natural join</a:t>
            </a:r>
          </a:p>
          <a:p>
            <a:pPr lvl="1"/>
            <a:r>
              <a:rPr lang="en-US" dirty="0"/>
              <a:t>Left outer join of R and S retains all of R</a:t>
            </a:r>
          </a:p>
          <a:p>
            <a:pPr lvl="1"/>
            <a:r>
              <a:rPr lang="en-US" dirty="0"/>
              <a:t>Right outer join of R and S retains all </a:t>
            </a:r>
            <a:r>
              <a:rPr lang="en-US"/>
              <a:t>of S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GB" altLang="en-US" dirty="0"/>
          </a:p>
        </p:txBody>
      </p:sp>
      <p:grpSp>
        <p:nvGrpSpPr>
          <p:cNvPr id="51204" name="Group 4">
            <a:extLst>
              <a:ext uri="{FF2B5EF4-FFF2-40B4-BE49-F238E27FC236}">
                <a16:creationId xmlns:a16="http://schemas.microsoft.com/office/drawing/2014/main" id="{7D30948A-CD9E-6343-BE14-181B2FD1E660}"/>
              </a:ext>
            </a:extLst>
          </p:cNvPr>
          <p:cNvGrpSpPr>
            <a:grpSpLocks/>
          </p:cNvGrpSpPr>
          <p:nvPr/>
        </p:nvGrpSpPr>
        <p:grpSpPr bwMode="auto">
          <a:xfrm>
            <a:off x="5301916" y="3034047"/>
            <a:ext cx="304800" cy="242888"/>
            <a:chOff x="1568" y="8789"/>
            <a:chExt cx="313" cy="144"/>
          </a:xfrm>
        </p:grpSpPr>
        <p:sp>
          <p:nvSpPr>
            <p:cNvPr id="37894" name="Line 5">
              <a:extLst>
                <a:ext uri="{FF2B5EF4-FFF2-40B4-BE49-F238E27FC236}">
                  <a16:creationId xmlns:a16="http://schemas.microsoft.com/office/drawing/2014/main" id="{D932E168-6EB8-2040-8237-D2E019BE2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1" y="8789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5" name="Line 6">
              <a:extLst>
                <a:ext uri="{FF2B5EF4-FFF2-40B4-BE49-F238E27FC236}">
                  <a16:creationId xmlns:a16="http://schemas.microsoft.com/office/drawing/2014/main" id="{2A49BEBE-E009-2845-9CA0-69D81C2109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3" y="8789"/>
              <a:ext cx="22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6" name="Line 7">
              <a:extLst>
                <a:ext uri="{FF2B5EF4-FFF2-40B4-BE49-F238E27FC236}">
                  <a16:creationId xmlns:a16="http://schemas.microsoft.com/office/drawing/2014/main" id="{B3F4F790-8502-2348-81F5-3DCBF3A9D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3" y="8789"/>
              <a:ext cx="22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7" name="Line 8">
              <a:extLst>
                <a:ext uri="{FF2B5EF4-FFF2-40B4-BE49-F238E27FC236}">
                  <a16:creationId xmlns:a16="http://schemas.microsoft.com/office/drawing/2014/main" id="{4E00CD31-84C5-F04E-8F6D-FE4F6486D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8" y="8790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Line 9">
              <a:extLst>
                <a:ext uri="{FF2B5EF4-FFF2-40B4-BE49-F238E27FC236}">
                  <a16:creationId xmlns:a16="http://schemas.microsoft.com/office/drawing/2014/main" id="{12FE9B13-0E88-4941-A384-B53DE3D656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8" y="8932"/>
              <a:ext cx="6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18859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Outer join</a:t>
            </a:r>
            <a:br>
              <a:rPr lang="en-GB" dirty="0"/>
            </a:br>
            <a:r>
              <a:rPr lang="en-GB" dirty="0"/>
              <a:t>Example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220" r="-42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353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19D2-0B9D-2847-AC31-275F44D6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Example - Left Outer join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1A369F-8848-8F42-955C-CCA16F640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07" y="1355977"/>
            <a:ext cx="5257800" cy="2687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B3E1F-3FB4-0246-A538-B1AECCE0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3297"/>
            <a:ext cx="8262215" cy="25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8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29E0CBEE-DE6A-0B4D-B9D9-6BA1CFF26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Example - Left Outer join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20F09872-FCB0-8A48-9A75-4019FF80FB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76400"/>
            <a:ext cx="7727950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r>
              <a:rPr lang="en-GB" altLang="en-US" dirty="0"/>
              <a:t>Produce a status report on property viewings.</a:t>
            </a:r>
            <a:endParaRPr lang="en-GB" altLang="en-US" i="1" dirty="0"/>
          </a:p>
          <a:p>
            <a:pPr lvl="1">
              <a:lnSpc>
                <a:spcPct val="10000"/>
              </a:lnSpc>
            </a:pPr>
            <a:endParaRPr lang="en-GB" altLang="en-US" i="1" dirty="0"/>
          </a:p>
          <a:p>
            <a:pPr lvl="1">
              <a:buFontTx/>
              <a:buNone/>
            </a:pPr>
            <a:r>
              <a:rPr lang="en-GB" altLang="en-US" dirty="0">
                <a:sym typeface="Symbol" pitchFamily="2" charset="2"/>
              </a:rPr>
              <a:t></a:t>
            </a:r>
            <a:r>
              <a:rPr lang="en-GB" altLang="en-US" baseline="-14000" dirty="0" err="1"/>
              <a:t>propertyNo</a:t>
            </a:r>
            <a:r>
              <a:rPr lang="en-GB" altLang="en-US" baseline="-14000" dirty="0"/>
              <a:t>, street, city</a:t>
            </a:r>
            <a:r>
              <a:rPr lang="en-GB" altLang="en-US" dirty="0"/>
              <a:t>(</a:t>
            </a:r>
            <a:r>
              <a:rPr lang="en-GB" altLang="en-US" dirty="0" err="1"/>
              <a:t>PropertyForRent</a:t>
            </a:r>
            <a:r>
              <a:rPr lang="en-GB" altLang="en-US" dirty="0"/>
              <a:t>)       </a:t>
            </a:r>
          </a:p>
          <a:p>
            <a:pPr lvl="1">
              <a:buFontTx/>
              <a:buNone/>
            </a:pPr>
            <a:r>
              <a:rPr lang="en-GB" altLang="en-US" dirty="0"/>
              <a:t> Viewing</a:t>
            </a:r>
          </a:p>
        </p:txBody>
      </p:sp>
      <p:grpSp>
        <p:nvGrpSpPr>
          <p:cNvPr id="179210" name="Group 10">
            <a:extLst>
              <a:ext uri="{FF2B5EF4-FFF2-40B4-BE49-F238E27FC236}">
                <a16:creationId xmlns:a16="http://schemas.microsoft.com/office/drawing/2014/main" id="{CBD4A9E7-0D75-DC44-B6E7-4F4A437FCBF2}"/>
              </a:ext>
            </a:extLst>
          </p:cNvPr>
          <p:cNvGrpSpPr>
            <a:grpSpLocks/>
          </p:cNvGrpSpPr>
          <p:nvPr/>
        </p:nvGrpSpPr>
        <p:grpSpPr bwMode="auto">
          <a:xfrm>
            <a:off x="7752348" y="2907075"/>
            <a:ext cx="304800" cy="242888"/>
            <a:chOff x="1568" y="8789"/>
            <a:chExt cx="313" cy="144"/>
          </a:xfrm>
        </p:grpSpPr>
        <p:sp>
          <p:nvSpPr>
            <p:cNvPr id="38919" name="Line 11">
              <a:extLst>
                <a:ext uri="{FF2B5EF4-FFF2-40B4-BE49-F238E27FC236}">
                  <a16:creationId xmlns:a16="http://schemas.microsoft.com/office/drawing/2014/main" id="{A907BABA-5D4E-B442-9934-859D6B9A3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1" y="8789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0" name="Line 12">
              <a:extLst>
                <a:ext uri="{FF2B5EF4-FFF2-40B4-BE49-F238E27FC236}">
                  <a16:creationId xmlns:a16="http://schemas.microsoft.com/office/drawing/2014/main" id="{D3E86CE4-C91A-6C41-87AD-56FD848B9D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3" y="8789"/>
              <a:ext cx="22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1" name="Line 13">
              <a:extLst>
                <a:ext uri="{FF2B5EF4-FFF2-40B4-BE49-F238E27FC236}">
                  <a16:creationId xmlns:a16="http://schemas.microsoft.com/office/drawing/2014/main" id="{13CF98F4-0018-4C48-8C1D-7662E02AE9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3" y="8789"/>
              <a:ext cx="22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2" name="Line 14">
              <a:extLst>
                <a:ext uri="{FF2B5EF4-FFF2-40B4-BE49-F238E27FC236}">
                  <a16:creationId xmlns:a16="http://schemas.microsoft.com/office/drawing/2014/main" id="{F094D877-17A0-7247-93D0-9881A44E08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8" y="8790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3" name="Line 15">
              <a:extLst>
                <a:ext uri="{FF2B5EF4-FFF2-40B4-BE49-F238E27FC236}">
                  <a16:creationId xmlns:a16="http://schemas.microsoft.com/office/drawing/2014/main" id="{3866E185-D143-1049-807D-B460DC321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8" y="8932"/>
              <a:ext cx="6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79217" name="Picture 17" descr="DS3-Figure 04-10">
            <a:extLst>
              <a:ext uri="{FF2B5EF4-FFF2-40B4-BE49-F238E27FC236}">
                <a16:creationId xmlns:a16="http://schemas.microsoft.com/office/drawing/2014/main" id="{9C02F487-81A3-C145-8A47-D40C6166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425" y="3708038"/>
            <a:ext cx="7021513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82522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DDA3D6B-306D-5B4E-A481-F9B6964E9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 err="1"/>
              <a:t>Semijoin</a:t>
            </a:r>
            <a:endParaRPr lang="en-GB" altLang="en-US" dirty="0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C5061F1-6830-8741-98ED-9619BD9071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600200"/>
            <a:ext cx="8763000" cy="16764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r>
              <a:rPr lang="en-GB" altLang="en-US" dirty="0"/>
              <a:t>R     </a:t>
            </a:r>
            <a:r>
              <a:rPr lang="en-GB" altLang="en-US" baseline="-14000" dirty="0"/>
              <a:t>F </a:t>
            </a:r>
            <a:r>
              <a:rPr lang="en-GB" altLang="en-US" dirty="0"/>
              <a:t>S	</a:t>
            </a:r>
          </a:p>
          <a:p>
            <a:pPr lvl="1"/>
            <a:r>
              <a:rPr lang="en-GB" altLang="en-US" dirty="0"/>
              <a:t>Defines a relation that contains the tuples of R that participate in the join of R with S.</a:t>
            </a:r>
          </a:p>
        </p:txBody>
      </p:sp>
      <p:grpSp>
        <p:nvGrpSpPr>
          <p:cNvPr id="52228" name="Group 4">
            <a:extLst>
              <a:ext uri="{FF2B5EF4-FFF2-40B4-BE49-F238E27FC236}">
                <a16:creationId xmlns:a16="http://schemas.microsoft.com/office/drawing/2014/main" id="{9E93D868-531C-E649-9B98-245BBB71133A}"/>
              </a:ext>
            </a:extLst>
          </p:cNvPr>
          <p:cNvGrpSpPr>
            <a:grpSpLocks/>
          </p:cNvGrpSpPr>
          <p:nvPr/>
        </p:nvGrpSpPr>
        <p:grpSpPr bwMode="auto">
          <a:xfrm>
            <a:off x="2584217" y="1760538"/>
            <a:ext cx="228600" cy="241300"/>
            <a:chOff x="2685" y="8520"/>
            <a:chExt cx="170" cy="142"/>
          </a:xfrm>
        </p:grpSpPr>
        <p:sp>
          <p:nvSpPr>
            <p:cNvPr id="39952" name="Line 5">
              <a:extLst>
                <a:ext uri="{FF2B5EF4-FFF2-40B4-BE49-F238E27FC236}">
                  <a16:creationId xmlns:a16="http://schemas.microsoft.com/office/drawing/2014/main" id="{EDA1027B-ACCD-7D46-AEA0-9CBE840B13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8" y="8520"/>
              <a:ext cx="0" cy="1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3" name="Line 6">
              <a:extLst>
                <a:ext uri="{FF2B5EF4-FFF2-40B4-BE49-F238E27FC236}">
                  <a16:creationId xmlns:a16="http://schemas.microsoft.com/office/drawing/2014/main" id="{A1E6F716-1F46-B641-A8A0-A91A0A910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8" y="8520"/>
              <a:ext cx="157" cy="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4" name="Line 7">
              <a:extLst>
                <a:ext uri="{FF2B5EF4-FFF2-40B4-BE49-F238E27FC236}">
                  <a16:creationId xmlns:a16="http://schemas.microsoft.com/office/drawing/2014/main" id="{5346028D-D61C-884F-B04E-B19F256FF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5" y="8580"/>
              <a:ext cx="165" cy="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2236" name="Rectangle 12">
            <a:extLst>
              <a:ext uri="{FF2B5EF4-FFF2-40B4-BE49-F238E27FC236}">
                <a16:creationId xmlns:a16="http://schemas.microsoft.com/office/drawing/2014/main" id="{6B1188F8-1137-364B-8EBC-63E2425A6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657600"/>
            <a:ext cx="8763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dirty="0"/>
              <a:t>Can rewrite </a:t>
            </a:r>
            <a:r>
              <a:rPr lang="en-GB" altLang="en-US" dirty="0" err="1"/>
              <a:t>Semijoin</a:t>
            </a:r>
            <a:r>
              <a:rPr lang="en-GB" altLang="en-US" dirty="0"/>
              <a:t> using Projection and Join:</a:t>
            </a:r>
          </a:p>
          <a:p>
            <a:pPr lvl="1">
              <a:lnSpc>
                <a:spcPct val="60000"/>
              </a:lnSpc>
              <a:buFontTx/>
              <a:buNone/>
            </a:pPr>
            <a:endParaRPr lang="en-GB" altLang="en-US" dirty="0"/>
          </a:p>
          <a:p>
            <a:pPr lvl="1">
              <a:buFontTx/>
              <a:buNone/>
            </a:pPr>
            <a:r>
              <a:rPr lang="en-GB" altLang="en-US" dirty="0"/>
              <a:t>R    </a:t>
            </a:r>
            <a:r>
              <a:rPr lang="en-GB" altLang="en-US" baseline="-14000" dirty="0"/>
              <a:t>F </a:t>
            </a:r>
            <a:r>
              <a:rPr lang="en-GB" altLang="en-US" dirty="0"/>
              <a:t>S	 = </a:t>
            </a:r>
            <a:r>
              <a:rPr lang="en-GB" altLang="en-US" dirty="0">
                <a:sym typeface="Symbol" pitchFamily="2" charset="2"/>
              </a:rPr>
              <a:t></a:t>
            </a:r>
            <a:r>
              <a:rPr lang="en-GB" altLang="en-US" baseline="-14000" dirty="0"/>
              <a:t>A</a:t>
            </a:r>
            <a:r>
              <a:rPr lang="en-GB" altLang="en-US" dirty="0"/>
              <a:t>(R      </a:t>
            </a:r>
            <a:r>
              <a:rPr lang="en-GB" altLang="en-US" baseline="-25000" dirty="0"/>
              <a:t>F</a:t>
            </a:r>
            <a:r>
              <a:rPr lang="en-GB" altLang="en-US" dirty="0"/>
              <a:t> S)</a:t>
            </a:r>
          </a:p>
          <a:p>
            <a:pPr lvl="1">
              <a:buFontTx/>
              <a:buNone/>
            </a:pPr>
            <a:endParaRPr lang="en-GB" altLang="en-US" dirty="0"/>
          </a:p>
        </p:txBody>
      </p:sp>
      <p:grpSp>
        <p:nvGrpSpPr>
          <p:cNvPr id="52237" name="Group 13">
            <a:extLst>
              <a:ext uri="{FF2B5EF4-FFF2-40B4-BE49-F238E27FC236}">
                <a16:creationId xmlns:a16="http://schemas.microsoft.com/office/drawing/2014/main" id="{F51CEEDD-D240-C34E-B3C6-1241227FDA20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648200"/>
            <a:ext cx="228600" cy="241300"/>
            <a:chOff x="2685" y="8520"/>
            <a:chExt cx="170" cy="142"/>
          </a:xfrm>
        </p:grpSpPr>
        <p:sp>
          <p:nvSpPr>
            <p:cNvPr id="39949" name="Line 14">
              <a:extLst>
                <a:ext uri="{FF2B5EF4-FFF2-40B4-BE49-F238E27FC236}">
                  <a16:creationId xmlns:a16="http://schemas.microsoft.com/office/drawing/2014/main" id="{9844EE10-D39E-2940-B1C9-8CFFC199D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8" y="8520"/>
              <a:ext cx="0" cy="1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0" name="Line 15">
              <a:extLst>
                <a:ext uri="{FF2B5EF4-FFF2-40B4-BE49-F238E27FC236}">
                  <a16:creationId xmlns:a16="http://schemas.microsoft.com/office/drawing/2014/main" id="{08EAA83A-1AAC-2548-9E7F-E06873F9E4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8" y="8520"/>
              <a:ext cx="157" cy="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1" name="Line 16">
              <a:extLst>
                <a:ext uri="{FF2B5EF4-FFF2-40B4-BE49-F238E27FC236}">
                  <a16:creationId xmlns:a16="http://schemas.microsoft.com/office/drawing/2014/main" id="{930EC7BF-8D5D-7B43-A6EC-93B7925F3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5" y="8580"/>
              <a:ext cx="165" cy="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41" name="Group 17">
            <a:extLst>
              <a:ext uri="{FF2B5EF4-FFF2-40B4-BE49-F238E27FC236}">
                <a16:creationId xmlns:a16="http://schemas.microsoft.com/office/drawing/2014/main" id="{8E91EA59-720C-8142-82BE-CF08E9A7740E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4708526"/>
            <a:ext cx="304800" cy="244475"/>
            <a:chOff x="2448" y="9360"/>
            <a:chExt cx="288" cy="144"/>
          </a:xfrm>
        </p:grpSpPr>
        <p:sp>
          <p:nvSpPr>
            <p:cNvPr id="39945" name="Line 18">
              <a:extLst>
                <a:ext uri="{FF2B5EF4-FFF2-40B4-BE49-F238E27FC236}">
                  <a16:creationId xmlns:a16="http://schemas.microsoft.com/office/drawing/2014/main" id="{389343F6-54BD-084F-981F-8BE2CCCC58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46" name="Line 19">
              <a:extLst>
                <a:ext uri="{FF2B5EF4-FFF2-40B4-BE49-F238E27FC236}">
                  <a16:creationId xmlns:a16="http://schemas.microsoft.com/office/drawing/2014/main" id="{6A085F9D-39CF-3740-8354-3552AF6E2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936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47" name="Line 20">
              <a:extLst>
                <a:ext uri="{FF2B5EF4-FFF2-40B4-BE49-F238E27FC236}">
                  <a16:creationId xmlns:a16="http://schemas.microsoft.com/office/drawing/2014/main" id="{01809053-CD4D-284F-A8AE-6FD532352E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48" name="Line 21">
              <a:extLst>
                <a:ext uri="{FF2B5EF4-FFF2-40B4-BE49-F238E27FC236}">
                  <a16:creationId xmlns:a16="http://schemas.microsoft.com/office/drawing/2014/main" id="{79F088AD-56BE-1842-B417-EF888EBB0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360"/>
              <a:ext cx="28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570280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autoUpdateAnimBg="0"/>
      <p:bldP spid="52236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>
            <a:extLst>
              <a:ext uri="{FF2B5EF4-FFF2-40B4-BE49-F238E27FC236}">
                <a16:creationId xmlns:a16="http://schemas.microsoft.com/office/drawing/2014/main" id="{688F5F7D-B68E-5944-A8EF-3BA90BF84F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Example - </a:t>
            </a:r>
            <a:r>
              <a:rPr lang="en-GB" altLang="en-US" dirty="0" err="1"/>
              <a:t>Semijoin</a:t>
            </a:r>
            <a:endParaRPr lang="en-GB" altLang="en-US" dirty="0"/>
          </a:p>
        </p:txBody>
      </p:sp>
      <p:sp>
        <p:nvSpPr>
          <p:cNvPr id="180227" name="Rectangle 1027">
            <a:extLst>
              <a:ext uri="{FF2B5EF4-FFF2-40B4-BE49-F238E27FC236}">
                <a16:creationId xmlns:a16="http://schemas.microsoft.com/office/drawing/2014/main" id="{B192B261-38EC-164C-8CC4-9CC80E8972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600200"/>
            <a:ext cx="8763000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r>
              <a:rPr lang="en-GB" altLang="en-US" dirty="0"/>
              <a:t>List complete details of all staff who work at the branch in Glasgow.</a:t>
            </a:r>
            <a:endParaRPr lang="en-GB" altLang="en-US" i="1" dirty="0"/>
          </a:p>
          <a:p>
            <a:pPr lvl="1">
              <a:lnSpc>
                <a:spcPct val="40000"/>
              </a:lnSpc>
            </a:pPr>
            <a:endParaRPr lang="en-GB" altLang="en-US" dirty="0"/>
          </a:p>
          <a:p>
            <a:pPr lvl="1">
              <a:buFontTx/>
              <a:buNone/>
            </a:pPr>
            <a:r>
              <a:rPr lang="en-GB" altLang="en-US" dirty="0"/>
              <a:t>Staff      </a:t>
            </a:r>
            <a:r>
              <a:rPr lang="en-GB" altLang="en-US" baseline="-25000" dirty="0" err="1"/>
              <a:t>Staff.branchNo</a:t>
            </a:r>
            <a:r>
              <a:rPr lang="en-GB" altLang="en-US" baseline="-25000" dirty="0"/>
              <a:t>=</a:t>
            </a:r>
            <a:r>
              <a:rPr lang="en-GB" altLang="en-US" baseline="-25000" dirty="0" err="1"/>
              <a:t>Branch.branchNo</a:t>
            </a:r>
            <a:r>
              <a:rPr lang="en-GB" altLang="en-US" dirty="0"/>
              <a:t>(</a:t>
            </a:r>
            <a:r>
              <a:rPr lang="en-GB" altLang="en-US" dirty="0">
                <a:sym typeface="Symbol" pitchFamily="2" charset="2"/>
              </a:rPr>
              <a:t></a:t>
            </a:r>
            <a:r>
              <a:rPr lang="en-GB" altLang="en-US" baseline="-25000" dirty="0"/>
              <a:t>city=‘Glasgow’</a:t>
            </a:r>
            <a:r>
              <a:rPr lang="en-GB" altLang="en-US" dirty="0"/>
              <a:t>(Branch))</a:t>
            </a:r>
          </a:p>
        </p:txBody>
      </p:sp>
      <p:grpSp>
        <p:nvGrpSpPr>
          <p:cNvPr id="180232" name="Group 1032">
            <a:extLst>
              <a:ext uri="{FF2B5EF4-FFF2-40B4-BE49-F238E27FC236}">
                <a16:creationId xmlns:a16="http://schemas.microsoft.com/office/drawing/2014/main" id="{28D09852-4C64-FF4F-A956-539CDC89FAFD}"/>
              </a:ext>
            </a:extLst>
          </p:cNvPr>
          <p:cNvGrpSpPr>
            <a:grpSpLocks/>
          </p:cNvGrpSpPr>
          <p:nvPr/>
        </p:nvGrpSpPr>
        <p:grpSpPr bwMode="auto">
          <a:xfrm>
            <a:off x="3180347" y="2991602"/>
            <a:ext cx="228600" cy="241300"/>
            <a:chOff x="2685" y="8520"/>
            <a:chExt cx="170" cy="142"/>
          </a:xfrm>
        </p:grpSpPr>
        <p:sp>
          <p:nvSpPr>
            <p:cNvPr id="40967" name="Line 1033">
              <a:extLst>
                <a:ext uri="{FF2B5EF4-FFF2-40B4-BE49-F238E27FC236}">
                  <a16:creationId xmlns:a16="http://schemas.microsoft.com/office/drawing/2014/main" id="{DF6274D8-A7D6-9542-B57F-B0C39165A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8" y="8520"/>
              <a:ext cx="0" cy="1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8" name="Line 1034">
              <a:extLst>
                <a:ext uri="{FF2B5EF4-FFF2-40B4-BE49-F238E27FC236}">
                  <a16:creationId xmlns:a16="http://schemas.microsoft.com/office/drawing/2014/main" id="{7D8F9D45-EEA1-9F4E-BA09-133538B9EB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8" y="8520"/>
              <a:ext cx="157" cy="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9" name="Line 1035">
              <a:extLst>
                <a:ext uri="{FF2B5EF4-FFF2-40B4-BE49-F238E27FC236}">
                  <a16:creationId xmlns:a16="http://schemas.microsoft.com/office/drawing/2014/main" id="{98C520AC-2A75-7445-B73D-2C14A9432F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5" y="8580"/>
              <a:ext cx="165" cy="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0237" name="Picture 1037" descr="DS3-Figure 04-11">
            <a:extLst>
              <a:ext uri="{FF2B5EF4-FFF2-40B4-BE49-F238E27FC236}">
                <a16:creationId xmlns:a16="http://schemas.microsoft.com/office/drawing/2014/main" id="{85082D7C-5F9A-5C4D-BD34-031D66491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44900"/>
            <a:ext cx="76962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33598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uiExpand="1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4D08A0-9A08-5547-8AD4-2292E7555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GB" altLang="en-US" dirty="0"/>
              <a:t>Relational Algebra</a:t>
            </a:r>
            <a:endParaRPr lang="en-US" dirty="0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BF9A41-9B2B-4E8C-A785-F4C5D2026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580491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316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46E8E38-4043-E849-B2C4-E2458438B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Division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0C4CFEB-7602-2E43-93F5-038F36C81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305800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sz="3200" dirty="0"/>
              <a:t>R </a:t>
            </a:r>
            <a:r>
              <a:rPr lang="en-GB" altLang="en-US" sz="3200" dirty="0">
                <a:sym typeface="Symbol" pitchFamily="2" charset="2"/>
              </a:rPr>
              <a:t></a:t>
            </a:r>
            <a:r>
              <a:rPr lang="en-GB" altLang="en-US" sz="3200" dirty="0"/>
              <a:t> S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Defines a relation over the attributes C that consists of set of tuples from R that match combination of </a:t>
            </a:r>
            <a:r>
              <a:rPr lang="en-GB" altLang="en-US" i="1" dirty="0"/>
              <a:t>every</a:t>
            </a:r>
            <a:r>
              <a:rPr lang="en-GB" altLang="en-US" dirty="0"/>
              <a:t> tuple in S.</a:t>
            </a:r>
          </a:p>
          <a:p>
            <a:pPr lvl="1">
              <a:lnSpc>
                <a:spcPct val="60000"/>
              </a:lnSpc>
            </a:pPr>
            <a:endParaRPr lang="en-GB" alt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Extracts rows whose column values match those in the second table, but only returns columns that don’t exist in the second table.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4282487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- Division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2294" b="-12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39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998A78C7-6A48-FA4C-A089-8017602C0B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Example - Division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33CD6152-C803-BA44-8EE1-9BCCEB4087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676400"/>
            <a:ext cx="8458200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r>
              <a:rPr lang="en-GB" altLang="en-US" dirty="0"/>
              <a:t>Identify all clients who have viewed all properties with three rooms.</a:t>
            </a:r>
          </a:p>
          <a:p>
            <a:pPr lvl="1">
              <a:lnSpc>
                <a:spcPct val="0"/>
              </a:lnSpc>
            </a:pPr>
            <a:endParaRPr lang="en-GB" altLang="en-US" dirty="0"/>
          </a:p>
          <a:p>
            <a:pPr lvl="1">
              <a:buFontTx/>
              <a:buNone/>
            </a:pPr>
            <a:r>
              <a:rPr lang="en-GB" altLang="en-US" dirty="0"/>
              <a:t>	(</a:t>
            </a:r>
            <a:r>
              <a:rPr lang="en-GB" altLang="en-US" dirty="0">
                <a:sym typeface="Symbol" pitchFamily="2" charset="2"/>
              </a:rPr>
              <a:t></a:t>
            </a:r>
            <a:r>
              <a:rPr lang="en-GB" altLang="en-US" baseline="-14000" dirty="0" err="1"/>
              <a:t>clientNo</a:t>
            </a:r>
            <a:r>
              <a:rPr lang="en-GB" altLang="en-US" baseline="-14000" dirty="0"/>
              <a:t>, </a:t>
            </a:r>
            <a:r>
              <a:rPr lang="en-GB" altLang="en-US" baseline="-14000" dirty="0" err="1"/>
              <a:t>propertyNo</a:t>
            </a:r>
            <a:r>
              <a:rPr lang="en-GB" altLang="en-US" dirty="0"/>
              <a:t>(Viewing)) </a:t>
            </a:r>
            <a:r>
              <a:rPr lang="en-GB" altLang="en-US" dirty="0">
                <a:sym typeface="Symbol" pitchFamily="2" charset="2"/>
              </a:rPr>
              <a:t></a:t>
            </a:r>
            <a:r>
              <a:rPr lang="en-GB" altLang="en-US" dirty="0"/>
              <a:t> </a:t>
            </a:r>
          </a:p>
          <a:p>
            <a:pPr lvl="1">
              <a:buFontTx/>
              <a:buNone/>
            </a:pPr>
            <a:r>
              <a:rPr lang="en-GB" altLang="en-US" dirty="0"/>
              <a:t>(</a:t>
            </a:r>
            <a:r>
              <a:rPr lang="en-GB" altLang="en-US" dirty="0">
                <a:sym typeface="Symbol" pitchFamily="2" charset="2"/>
              </a:rPr>
              <a:t></a:t>
            </a:r>
            <a:r>
              <a:rPr lang="en-GB" altLang="en-US" baseline="-14000" dirty="0" err="1"/>
              <a:t>propertyNo</a:t>
            </a:r>
            <a:r>
              <a:rPr lang="en-GB" altLang="en-US" dirty="0"/>
              <a:t>(</a:t>
            </a:r>
            <a:r>
              <a:rPr lang="en-GB" altLang="en-US" dirty="0">
                <a:sym typeface="Symbol" pitchFamily="2" charset="2"/>
              </a:rPr>
              <a:t></a:t>
            </a:r>
            <a:r>
              <a:rPr lang="en-GB" altLang="en-US" baseline="-14000" dirty="0"/>
              <a:t>rooms = 3</a:t>
            </a:r>
            <a:r>
              <a:rPr lang="en-GB" altLang="en-US" dirty="0"/>
              <a:t> (</a:t>
            </a:r>
            <a:r>
              <a:rPr lang="en-GB" altLang="en-US" dirty="0" err="1"/>
              <a:t>PropertyForRent</a:t>
            </a:r>
            <a:r>
              <a:rPr lang="en-GB" altLang="en-US" dirty="0"/>
              <a:t>)))</a:t>
            </a:r>
          </a:p>
        </p:txBody>
      </p:sp>
      <p:pic>
        <p:nvPicPr>
          <p:cNvPr id="96261" name="Picture 5" descr="DS3-Figure 04-12">
            <a:extLst>
              <a:ext uri="{FF2B5EF4-FFF2-40B4-BE49-F238E27FC236}">
                <a16:creationId xmlns:a16="http://schemas.microsoft.com/office/drawing/2014/main" id="{8C035E8F-5B9F-2E4E-A631-53AB7FC65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933826"/>
            <a:ext cx="671988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1723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F067-5569-7741-B8FB-73769F19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Relational Algebra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66B50-F007-8A4A-ABF1-1A291B7B1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The Selection and Projection operations are </a:t>
            </a:r>
            <a:r>
              <a:rPr lang="en-ID" b="1" dirty="0"/>
              <a:t>unary </a:t>
            </a:r>
            <a:r>
              <a:rPr lang="en-ID" dirty="0"/>
              <a:t>operations, as they operate on one relation. </a:t>
            </a:r>
          </a:p>
          <a:p>
            <a:r>
              <a:rPr lang="en-ID" dirty="0"/>
              <a:t>The other operations work on pairs of relations and are therefore called </a:t>
            </a:r>
            <a:r>
              <a:rPr lang="en-ID" b="1" dirty="0"/>
              <a:t>binary </a:t>
            </a:r>
            <a:r>
              <a:rPr lang="en-ID" dirty="0"/>
              <a:t>operations.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4C9633-5AC1-4347-B2A8-9ABC0EA4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Relational Algebra Operations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2056" descr="C04NF01a">
            <a:extLst>
              <a:ext uri="{FF2B5EF4-FFF2-40B4-BE49-F238E27FC236}">
                <a16:creationId xmlns:a16="http://schemas.microsoft.com/office/drawing/2014/main" id="{1FD2F425-D773-7446-9E8D-0DD8F90AE4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57" y="1049551"/>
            <a:ext cx="6402214" cy="47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567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5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6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7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9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7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84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5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6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87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AD9B19-DDFF-3C44-A9BC-32EB5807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Relational Algebra Operations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94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2053" descr="C04NF01b">
            <a:extLst>
              <a:ext uri="{FF2B5EF4-FFF2-40B4-BE49-F238E27FC236}">
                <a16:creationId xmlns:a16="http://schemas.microsoft.com/office/drawing/2014/main" id="{5F636E6F-E75E-9D42-BE6A-2ADAD8DC6E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57" y="1353656"/>
            <a:ext cx="6402214" cy="41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5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96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97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8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905267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5B5B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1598</Words>
  <Application>Microsoft Macintosh PowerPoint</Application>
  <PresentationFormat>Widescreen</PresentationFormat>
  <Paragraphs>250</Paragraphs>
  <Slides>62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Avenir Next LT Pro</vt:lpstr>
      <vt:lpstr>AvenirNext LT Pro Medium</vt:lpstr>
      <vt:lpstr>Helvetica</vt:lpstr>
      <vt:lpstr>Monotype Sorts</vt:lpstr>
      <vt:lpstr>Posterama</vt:lpstr>
      <vt:lpstr>Symbol</vt:lpstr>
      <vt:lpstr>Times</vt:lpstr>
      <vt:lpstr>Times New Roman</vt:lpstr>
      <vt:lpstr>Times-Roman</vt:lpstr>
      <vt:lpstr>ExploreVTI</vt:lpstr>
      <vt:lpstr>Equation</vt:lpstr>
      <vt:lpstr>Relational Algebra </vt:lpstr>
      <vt:lpstr>Learning Objectives </vt:lpstr>
      <vt:lpstr>Relational Operators</vt:lpstr>
      <vt:lpstr>Relational Algebra</vt:lpstr>
      <vt:lpstr>Relational algebra</vt:lpstr>
      <vt:lpstr>Relational Algebra</vt:lpstr>
      <vt:lpstr>Relational Algebra</vt:lpstr>
      <vt:lpstr>Relational Algebra Operations</vt:lpstr>
      <vt:lpstr>Relational Algebra Operations</vt:lpstr>
      <vt:lpstr>Selection (or Restriction)</vt:lpstr>
      <vt:lpstr>Selection (or Restriction)</vt:lpstr>
      <vt:lpstr>Example (Select)</vt:lpstr>
      <vt:lpstr>Example (Select)</vt:lpstr>
      <vt:lpstr>Example (Select)</vt:lpstr>
      <vt:lpstr>Example (Select)</vt:lpstr>
      <vt:lpstr>Projection</vt:lpstr>
      <vt:lpstr>Project</vt:lpstr>
      <vt:lpstr>Example (Project)</vt:lpstr>
      <vt:lpstr>Example (Project)</vt:lpstr>
      <vt:lpstr>Example (Project)</vt:lpstr>
      <vt:lpstr>Composition of Relational Operations</vt:lpstr>
      <vt:lpstr>Union</vt:lpstr>
      <vt:lpstr>Union</vt:lpstr>
      <vt:lpstr>Example - Union</vt:lpstr>
      <vt:lpstr>Example – Union</vt:lpstr>
      <vt:lpstr>Example - Union</vt:lpstr>
      <vt:lpstr>Example - Union</vt:lpstr>
      <vt:lpstr>Example - Union</vt:lpstr>
      <vt:lpstr>Example - Union</vt:lpstr>
      <vt:lpstr>Set Difference</vt:lpstr>
      <vt:lpstr>Example - Set difference</vt:lpstr>
      <vt:lpstr>Example - Set difference</vt:lpstr>
      <vt:lpstr>Example - Set difference</vt:lpstr>
      <vt:lpstr>Intersection</vt:lpstr>
      <vt:lpstr>Example - Intersection</vt:lpstr>
      <vt:lpstr>Example - Intersection</vt:lpstr>
      <vt:lpstr>Cartesian-Product Operation</vt:lpstr>
      <vt:lpstr>Example (Cartesian-Product Operation)</vt:lpstr>
      <vt:lpstr>Example (Cartesian-Product Operation)</vt:lpstr>
      <vt:lpstr>Example (Cartesian-Product Operation)</vt:lpstr>
      <vt:lpstr>Example (Cartesian-Product Operation)</vt:lpstr>
      <vt:lpstr>Example (Cartesian-Product Operation)</vt:lpstr>
      <vt:lpstr>Problems Cartesian-Product Operation</vt:lpstr>
      <vt:lpstr>Example (Cartesian-Product Operation)</vt:lpstr>
      <vt:lpstr>Join</vt:lpstr>
      <vt:lpstr>Join</vt:lpstr>
      <vt:lpstr>Join</vt:lpstr>
      <vt:lpstr>Join Operations</vt:lpstr>
      <vt:lpstr>Theta join (-join)</vt:lpstr>
      <vt:lpstr>Theta join (-join)</vt:lpstr>
      <vt:lpstr>Example - Equijoin </vt:lpstr>
      <vt:lpstr>Natural join</vt:lpstr>
      <vt:lpstr>Example - Natural join</vt:lpstr>
      <vt:lpstr>Outer join</vt:lpstr>
      <vt:lpstr>Outer join Example </vt:lpstr>
      <vt:lpstr>Example - Left Outer join</vt:lpstr>
      <vt:lpstr>Example - Left Outer join</vt:lpstr>
      <vt:lpstr>Semijoin</vt:lpstr>
      <vt:lpstr>Example - Semijoin</vt:lpstr>
      <vt:lpstr>Division</vt:lpstr>
      <vt:lpstr>Example - Division</vt:lpstr>
      <vt:lpstr>Example - Division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Algebra </dc:title>
  <dc:creator>Sarah Purnamawati</dc:creator>
  <cp:lastModifiedBy>Sarah Purnamawati</cp:lastModifiedBy>
  <cp:revision>30</cp:revision>
  <dcterms:created xsi:type="dcterms:W3CDTF">2020-10-06T00:55:12Z</dcterms:created>
  <dcterms:modified xsi:type="dcterms:W3CDTF">2020-10-08T16:07:25Z</dcterms:modified>
</cp:coreProperties>
</file>